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8"/>
  </p:notesMasterIdLst>
  <p:sldIdLst>
    <p:sldId id="397" r:id="rId4"/>
    <p:sldId id="398" r:id="rId5"/>
    <p:sldId id="399" r:id="rId6"/>
    <p:sldId id="400" r:id="rId7"/>
    <p:sldId id="401" r:id="rId9"/>
    <p:sldId id="402" r:id="rId10"/>
    <p:sldId id="403" r:id="rId11"/>
    <p:sldId id="404" r:id="rId12"/>
    <p:sldId id="405" r:id="rId13"/>
    <p:sldId id="406" r:id="rId14"/>
    <p:sldId id="407" r:id="rId15"/>
    <p:sldId id="408" r:id="rId16"/>
    <p:sldId id="409" r:id="rId17"/>
    <p:sldId id="410" r:id="rId18"/>
    <p:sldId id="411" r:id="rId19"/>
    <p:sldId id="412" r:id="rId20"/>
    <p:sldId id="413" r:id="rId21"/>
    <p:sldId id="414" r:id="rId22"/>
    <p:sldId id="415" r:id="rId23"/>
    <p:sldId id="41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4040"/>
    <a:srgbClr val="0053A3"/>
    <a:srgbClr val="ECECEC"/>
    <a:srgbClr val="453D3A"/>
    <a:srgbClr val="1A9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8" autoAdjust="0"/>
    <p:restoredTop sz="94660"/>
  </p:normalViewPr>
  <p:slideViewPr>
    <p:cSldViewPr snapToGrid="0" showGuides="1">
      <p:cViewPr varScale="1">
        <p:scale>
          <a:sx n="101" d="100"/>
          <a:sy n="101" d="100"/>
        </p:scale>
        <p:origin x="93" y="201"/>
      </p:cViewPr>
      <p:guideLst>
        <p:guide orient="horz" pos="2206"/>
        <p:guide pos="387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80.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44C387C-ADBE-493F-8189-82A7154FCE93}" type="doc">
      <dgm:prSet loTypeId="list" loCatId="list" qsTypeId="urn:microsoft.com/office/officeart/2005/8/quickstyle/simple3" qsCatId="simple" csTypeId="urn:microsoft.com/office/officeart/2005/8/colors/accent1_2" csCatId="accent1" phldr="1"/>
      <dgm:spPr/>
      <dgm:t>
        <a:bodyPr/>
        <a:lstStyle/>
        <a:p>
          <a:endParaRPr lang="zh-CN" altLang="en-US"/>
        </a:p>
      </dgm:t>
    </dgm:pt>
    <dgm:pt modelId="{91FC07DF-08A3-4F89-AF6B-DEE19F8617FB}">
      <dgm:prSet phldrT="[文本]" phldr="0" custT="1"/>
      <dgm:spPr/>
      <dgm:t>
        <a:bodyPr vert="horz" wrap="square"/>
        <a:p>
          <a:pPr>
            <a:lnSpc>
              <a:spcPct val="100000"/>
            </a:lnSpc>
            <a:spcBef>
              <a:spcPct val="0"/>
            </a:spcBef>
            <a:spcAft>
              <a:spcPct val="35000"/>
            </a:spcAft>
          </a:pPr>
          <a:r>
            <a:rPr lang="zh-CN" altLang="en-US" sz="4400" dirty="0">
              <a:latin typeface="黑体" panose="02010609060101010101" pitchFamily="49" charset="-122"/>
              <a:ea typeface="黑体" panose="02010609060101010101" pitchFamily="49" charset="-122"/>
            </a:rPr>
            <a:t>实验</a:t>
          </a:r>
          <a:r>
            <a:rPr lang="zh-CN" altLang="en-US" sz="4400" dirty="0">
              <a:latin typeface="黑体" panose="02010609060101010101" pitchFamily="49" charset="-122"/>
              <a:ea typeface="黑体" panose="02010609060101010101" pitchFamily="49" charset="-122"/>
            </a:rPr>
            <a:t>初步</a:t>
          </a:r>
          <a:r>
            <a:rPr lang="zh-CN" altLang="en-US" sz="4400" dirty="0">
              <a:latin typeface="黑体" panose="02010609060101010101" pitchFamily="49" charset="-122"/>
              <a:ea typeface="黑体" panose="02010609060101010101" pitchFamily="49" charset="-122"/>
            </a:rPr>
            <a:t>结果</a:t>
          </a:r>
          <a:endParaRPr lang="zh-CN" altLang="en-US" sz="4400" dirty="0">
            <a:latin typeface="黑体" panose="02010609060101010101" pitchFamily="49" charset="-122"/>
            <a:ea typeface="黑体" panose="02010609060101010101" pitchFamily="49" charset="-122"/>
          </a:endParaRPr>
        </a:p>
      </dgm:t>
    </dgm:pt>
    <dgm:pt modelId="{EF152A2C-20EA-4091-8BBA-A709AC7B1F56}" cxnId="{E191EF63-1FA6-47E4-8B8E-F5AD1CD5721B}" type="parTrans">
      <dgm:prSet/>
      <dgm:spPr/>
      <dgm:t>
        <a:bodyPr/>
        <a:lstStyle/>
        <a:p>
          <a:endParaRPr lang="zh-CN" altLang="en-US"/>
        </a:p>
      </dgm:t>
    </dgm:pt>
    <dgm:pt modelId="{A68BC356-2D62-4E57-9CA0-7DDBD083BE40}" cxnId="{E191EF63-1FA6-47E4-8B8E-F5AD1CD5721B}" type="sibTrans">
      <dgm:prSet/>
      <dgm:spPr/>
      <dgm:t>
        <a:bodyPr/>
        <a:lstStyle/>
        <a:p>
          <a:endParaRPr lang="zh-CN" altLang="en-US"/>
        </a:p>
      </dgm:t>
    </dgm:pt>
    <dgm:pt modelId="{7FBC9F28-189B-45CA-9CE5-992E9D040033}">
      <dgm:prSet phldrT="[文本]" phldr="0" custT="1"/>
      <dgm:spPr/>
      <dgm:t>
        <a:bodyPr vert="horz" wrap="square"/>
        <a:p>
          <a:pPr>
            <a:lnSpc>
              <a:spcPct val="150000"/>
            </a:lnSpc>
            <a:spcBef>
              <a:spcPct val="0"/>
            </a:spcBef>
            <a:spcAft>
              <a:spcPct val="35000"/>
            </a:spcAft>
          </a:pPr>
          <a:r>
            <a:rPr lang="zh-CN" altLang="en-US" sz="1800"/>
            <a:t>所</a:t>
          </a:r>
          <a:r>
            <a:rPr lang="zh-CN" altLang="en-US" sz="1800"/>
            <a:t>测量</a:t>
          </a:r>
          <a:r>
            <a:rPr lang="zh-CN" altLang="en-US" sz="1800"/>
            <a:t>的</a:t>
          </a:r>
          <a:r>
            <a:rPr lang="zh-CN" altLang="en-US" sz="1800"/>
            <a:t>平行</a:t>
          </a:r>
          <a:r>
            <a:rPr lang="zh-CN" altLang="en-US" sz="1800"/>
            <a:t>板</a:t>
          </a:r>
          <a:r>
            <a:rPr lang="zh-CN" altLang="en-US" sz="1800"/>
            <a:t>电场</a:t>
          </a:r>
          <a:r>
            <a:rPr lang="zh-CN" altLang="en-US" sz="1800"/>
            <a:t>形状</a:t>
          </a:r>
          <a:r>
            <a:rPr lang="zh-CN" altLang="en-US" sz="1800"/>
            <a:t>和</a:t>
          </a:r>
          <a:r>
            <a:rPr lang="zh-CN" altLang="en-US" sz="1800"/>
            <a:t>匀强电场</a:t>
          </a:r>
          <a:r>
            <a:rPr lang="zh-CN" altLang="en-US" sz="1800"/>
            <a:t>存在一定差异，</a:t>
          </a:r>
          <a:r>
            <a:rPr lang="zh-CN" altLang="en-US" sz="1800"/>
            <a:t>实验</a:t>
          </a:r>
          <a:r>
            <a:rPr lang="zh-CN" altLang="en-US" sz="1800"/>
            <a:t>装置</a:t>
          </a:r>
          <a:r>
            <a:rPr lang="zh-CN" altLang="en-US" sz="1800"/>
            <a:t>有待改进。</a:t>
          </a:r>
          <a:r>
            <a:rPr lang="zh-CN" altLang="en-US" sz="1800"/>
            <a:t/>
          </a:r>
          <a:endParaRPr lang="zh-CN" altLang="en-US" sz="1800"/>
        </a:p>
      </dgm:t>
    </dgm:pt>
    <dgm:pt modelId="{9B629509-244D-4285-9FFD-A94AA49EE146}" cxnId="{35ACB668-C3DD-4173-A404-A5F670A67230}" type="parTrans">
      <dgm:prSet/>
      <dgm:spPr/>
      <dgm:t>
        <a:bodyPr/>
        <a:lstStyle/>
        <a:p>
          <a:endParaRPr lang="zh-CN" altLang="en-US"/>
        </a:p>
      </dgm:t>
    </dgm:pt>
    <dgm:pt modelId="{9B4E0A52-E2B4-419F-88AE-9E5BDCA3EE25}" cxnId="{35ACB668-C3DD-4173-A404-A5F670A67230}" type="sibTrans">
      <dgm:prSet/>
      <dgm:spPr/>
      <dgm:t>
        <a:bodyPr/>
        <a:lstStyle/>
        <a:p>
          <a:endParaRPr lang="zh-CN" altLang="en-US"/>
        </a:p>
      </dgm:t>
    </dgm:pt>
    <dgm:pt modelId="{30E1B573-AD9A-4924-BA0B-771FEAC71792}">
      <dgm:prSet phldrT="[文本]" phldr="0" custT="1"/>
      <dgm:spPr/>
      <dgm:t>
        <a:bodyPr vert="horz" wrap="square"/>
        <a:p>
          <a:pPr>
            <a:lnSpc>
              <a:spcPct val="150000"/>
            </a:lnSpc>
            <a:spcBef>
              <a:spcPct val="0"/>
            </a:spcBef>
            <a:spcAft>
              <a:spcPct val="35000"/>
            </a:spcAft>
          </a:pPr>
          <a:r>
            <a:rPr lang="zh-CN" altLang="en-US" sz="1800" dirty="0">
              <a:latin typeface="微软雅黑" panose="020B0503020204020204" pitchFamily="34" charset="-122"/>
              <a:ea typeface="微软雅黑" panose="020B0503020204020204" pitchFamily="34" charset="-122"/>
            </a:rPr>
            <a:t>在</a:t>
          </a:r>
          <a:r>
            <a:rPr lang="zh-CN" altLang="en-US" sz="1800" dirty="0">
              <a:latin typeface="微软雅黑" panose="020B0503020204020204" pitchFamily="34" charset="-122"/>
              <a:ea typeface="微软雅黑" panose="020B0503020204020204" pitchFamily="34" charset="-122"/>
            </a:rPr>
            <a:t>探针</a:t>
          </a:r>
          <a:r>
            <a:rPr lang="zh-CN" altLang="en-US" sz="1800" dirty="0">
              <a:latin typeface="微软雅黑" panose="020B0503020204020204" pitchFamily="34" charset="-122"/>
              <a:ea typeface="微软雅黑" panose="020B0503020204020204" pitchFamily="34" charset="-122"/>
            </a:rPr>
            <a:t>较</a:t>
          </a:r>
          <a:r>
            <a:rPr lang="zh-CN" altLang="en-US" sz="1800" dirty="0">
              <a:latin typeface="微软雅黑" panose="020B0503020204020204" pitchFamily="34" charset="-122"/>
              <a:ea typeface="微软雅黑" panose="020B0503020204020204" pitchFamily="34" charset="-122"/>
            </a:rPr>
            <a:t>充分</a:t>
          </a:r>
          <a:r>
            <a:rPr lang="zh-CN" altLang="en-US" sz="1800" dirty="0">
              <a:latin typeface="微软雅黑" panose="020B0503020204020204" pitchFamily="34" charset="-122"/>
              <a:ea typeface="微软雅黑" panose="020B0503020204020204" pitchFamily="34" charset="-122"/>
            </a:rPr>
            <a:t>浸没在</a:t>
          </a:r>
          <a:r>
            <a:rPr lang="zh-CN" altLang="en-US" sz="1800" dirty="0">
              <a:latin typeface="微软雅黑" panose="020B0503020204020204" pitchFamily="34" charset="-122"/>
              <a:ea typeface="微软雅黑" panose="020B0503020204020204" pitchFamily="34" charset="-122"/>
            </a:rPr>
            <a:t>水中</a:t>
          </a:r>
          <a:r>
            <a:rPr lang="zh-CN" altLang="en-US" sz="1800" dirty="0">
              <a:latin typeface="微软雅黑" panose="020B0503020204020204" pitchFamily="34" charset="-122"/>
              <a:ea typeface="微软雅黑" panose="020B0503020204020204" pitchFamily="34" charset="-122"/>
            </a:rPr>
            <a:t>时，</a:t>
          </a:r>
          <a:r>
            <a:rPr lang="zh-CN" altLang="en-US" sz="1800" dirty="0">
              <a:latin typeface="微软雅黑" panose="020B0503020204020204" pitchFamily="34" charset="-122"/>
              <a:ea typeface="微软雅黑" panose="020B0503020204020204" pitchFamily="34" charset="-122"/>
            </a:rPr>
            <a:t>电压</a:t>
          </a:r>
          <a:r>
            <a:rPr lang="zh-CN" altLang="en-US" sz="1800" dirty="0">
              <a:latin typeface="微软雅黑" panose="020B0503020204020204" pitchFamily="34" charset="-122"/>
              <a:ea typeface="微软雅黑" panose="020B0503020204020204" pitchFamily="34" charset="-122"/>
            </a:rPr>
            <a:t>基本</a:t>
          </a:r>
          <a:r>
            <a:rPr lang="zh-CN" altLang="en-US" sz="1800" dirty="0">
              <a:latin typeface="微软雅黑" panose="020B0503020204020204" pitchFamily="34" charset="-122"/>
              <a:ea typeface="微软雅黑" panose="020B0503020204020204" pitchFamily="34" charset="-122"/>
            </a:rPr>
            <a:t>不随</a:t>
          </a:r>
          <a:r>
            <a:rPr lang="zh-CN" altLang="en-US" sz="1800" dirty="0">
              <a:latin typeface="微软雅黑" panose="020B0503020204020204" pitchFamily="34" charset="-122"/>
              <a:ea typeface="微软雅黑" panose="020B0503020204020204" pitchFamily="34" charset="-122"/>
            </a:rPr>
            <a:t>深度</a:t>
          </a:r>
          <a:r>
            <a:rPr lang="zh-CN" altLang="en-US" sz="1800" dirty="0">
              <a:latin typeface="微软雅黑" panose="020B0503020204020204" pitchFamily="34" charset="-122"/>
              <a:ea typeface="微软雅黑" panose="020B0503020204020204" pitchFamily="34" charset="-122"/>
            </a:rPr>
            <a:t>变化，</a:t>
          </a:r>
          <a:r>
            <a:rPr lang="zh-CN" altLang="en-US" sz="1800" dirty="0">
              <a:latin typeface="微软雅黑" panose="020B0503020204020204" pitchFamily="34" charset="-122"/>
              <a:ea typeface="微软雅黑" panose="020B0503020204020204" pitchFamily="34" charset="-122"/>
            </a:rPr>
            <a:t>可</a:t>
          </a:r>
          <a:r>
            <a:rPr lang="zh-CN" altLang="en-US" sz="1800" dirty="0">
              <a:latin typeface="微软雅黑" panose="020B0503020204020204" pitchFamily="34" charset="-122"/>
              <a:ea typeface="微软雅黑" panose="020B0503020204020204" pitchFamily="34" charset="-122"/>
            </a:rPr>
            <a:t>简化为</a:t>
          </a:r>
          <a:r>
            <a:rPr lang="zh-CN" altLang="en-US" sz="1800" dirty="0">
              <a:latin typeface="微软雅黑" panose="020B0503020204020204" pitchFamily="34" charset="-122"/>
              <a:ea typeface="微软雅黑" panose="020B0503020204020204" pitchFamily="34" charset="-122"/>
            </a:rPr>
            <a:t>二维模型。</a:t>
          </a:r>
          <a:r>
            <a:rPr lang="zh-CN" altLang="en-US" sz="1800" dirty="0">
              <a:latin typeface="微软雅黑" panose="020B0503020204020204" pitchFamily="34" charset="-122"/>
              <a:ea typeface="微软雅黑" panose="020B0503020204020204" pitchFamily="34" charset="-122"/>
            </a:rPr>
            <a:t/>
          </a:r>
          <a:endParaRPr lang="zh-CN" altLang="en-US" sz="1800" dirty="0">
            <a:latin typeface="微软雅黑" panose="020B0503020204020204" pitchFamily="34" charset="-122"/>
            <a:ea typeface="微软雅黑" panose="020B0503020204020204" pitchFamily="34" charset="-122"/>
          </a:endParaRPr>
        </a:p>
      </dgm:t>
    </dgm:pt>
    <dgm:pt modelId="{892D1CD3-5CFA-44C1-8329-484A44DACC24}" cxnId="{378C4247-BC2B-41F7-9D7B-8164BA238E0B}" type="parTrans">
      <dgm:prSet/>
      <dgm:spPr/>
      <dgm:t>
        <a:bodyPr/>
        <a:lstStyle/>
        <a:p>
          <a:endParaRPr lang="zh-CN" altLang="en-US"/>
        </a:p>
      </dgm:t>
    </dgm:pt>
    <dgm:pt modelId="{37896064-D5F7-4A15-BBD5-427D1F83270C}" cxnId="{378C4247-BC2B-41F7-9D7B-8164BA238E0B}" type="sibTrans">
      <dgm:prSet/>
      <dgm:spPr/>
      <dgm:t>
        <a:bodyPr/>
        <a:lstStyle/>
        <a:p>
          <a:endParaRPr lang="zh-CN" altLang="en-US"/>
        </a:p>
      </dgm:t>
    </dgm:pt>
    <dgm:pt modelId="{CDFCF329-2D4E-473D-A67D-6450AE04E1AD}">
      <dgm:prSet phldrT="[文本]" phldr="0" custT="1"/>
      <dgm:spPr/>
      <dgm:t>
        <a:bodyPr vert="horz" wrap="square"/>
        <a:p>
          <a:pPr>
            <a:lnSpc>
              <a:spcPct val="150000"/>
            </a:lnSpc>
            <a:spcBef>
              <a:spcPct val="0"/>
            </a:spcBef>
            <a:spcAft>
              <a:spcPct val="35000"/>
            </a:spcAft>
          </a:pPr>
          <a:r>
            <a:rPr lang="zh-CN" altLang="en-US" sz="1800" dirty="0">
              <a:latin typeface="微软雅黑" panose="020B0503020204020204" pitchFamily="34" charset="-122"/>
              <a:ea typeface="微软雅黑" panose="020B0503020204020204" pitchFamily="34" charset="-122"/>
            </a:rPr>
            <a:t>可以认为</a:t>
          </a:r>
          <a:r>
            <a:rPr lang="zh-CN" altLang="en-US" sz="1800" dirty="0">
              <a:latin typeface="微软雅黑" panose="020B0503020204020204" pitchFamily="34" charset="-122"/>
              <a:ea typeface="微软雅黑" panose="020B0503020204020204" pitchFamily="34" charset="-122"/>
            </a:rPr>
            <a:t>电压</a:t>
          </a:r>
          <a:r>
            <a:rPr lang="zh-CN" altLang="en-US" sz="1800" dirty="0">
              <a:latin typeface="微软雅黑" panose="020B0503020204020204" pitchFamily="34" charset="-122"/>
              <a:ea typeface="微软雅黑" panose="020B0503020204020204" pitchFamily="34" charset="-122"/>
            </a:rPr>
            <a:t>不随</a:t>
          </a:r>
          <a:r>
            <a:rPr lang="zh-CN" altLang="en-US" sz="1800" dirty="0">
              <a:latin typeface="微软雅黑" panose="020B0503020204020204" pitchFamily="34" charset="-122"/>
              <a:ea typeface="微软雅黑" panose="020B0503020204020204" pitchFamily="34" charset="-122"/>
            </a:rPr>
            <a:t>时间</a:t>
          </a:r>
          <a:r>
            <a:rPr lang="zh-CN" altLang="en-US" sz="1800" dirty="0">
              <a:latin typeface="微软雅黑" panose="020B0503020204020204" pitchFamily="34" charset="-122"/>
              <a:ea typeface="微软雅黑" panose="020B0503020204020204" pitchFamily="34" charset="-122"/>
            </a:rPr>
            <a:t>变化，</a:t>
          </a:r>
          <a:r>
            <a:rPr lang="zh-CN" altLang="en-US" sz="1800" dirty="0">
              <a:latin typeface="微软雅黑" panose="020B0503020204020204" pitchFamily="34" charset="-122"/>
              <a:ea typeface="微软雅黑" panose="020B0503020204020204" pitchFamily="34" charset="-122"/>
            </a:rPr>
            <a:t>研究对象</a:t>
          </a:r>
          <a:r>
            <a:rPr lang="zh-CN" altLang="en-US" sz="1800" dirty="0">
              <a:latin typeface="微软雅黑" panose="020B0503020204020204" pitchFamily="34" charset="-122"/>
              <a:ea typeface="微软雅黑" panose="020B0503020204020204" pitchFamily="34" charset="-122"/>
            </a:rPr>
            <a:t>可</a:t>
          </a:r>
          <a:r>
            <a:rPr lang="zh-CN" altLang="en-US" sz="1800" dirty="0">
              <a:latin typeface="微软雅黑" panose="020B0503020204020204" pitchFamily="34" charset="-122"/>
              <a:ea typeface="微软雅黑" panose="020B0503020204020204" pitchFamily="34" charset="-122"/>
            </a:rPr>
            <a:t>等效为</a:t>
          </a:r>
          <a:r>
            <a:rPr lang="zh-CN" altLang="en-US" sz="1800" dirty="0">
              <a:latin typeface="微软雅黑" panose="020B0503020204020204" pitchFamily="34" charset="-122"/>
              <a:ea typeface="微软雅黑" panose="020B0503020204020204" pitchFamily="34" charset="-122"/>
            </a:rPr>
            <a:t>稳恒电流场。</a:t>
          </a:r>
          <a:r>
            <a:rPr lang="zh-CN" altLang="en-US" sz="1800" dirty="0">
              <a:latin typeface="微软雅黑" panose="020B0503020204020204" pitchFamily="34" charset="-122"/>
              <a:ea typeface="微软雅黑" panose="020B0503020204020204" pitchFamily="34" charset="-122"/>
            </a:rPr>
            <a:t/>
          </a:r>
          <a:endParaRPr lang="zh-CN" altLang="en-US" sz="1800" dirty="0">
            <a:latin typeface="微软雅黑" panose="020B0503020204020204" pitchFamily="34" charset="-122"/>
            <a:ea typeface="微软雅黑" panose="020B0503020204020204" pitchFamily="34" charset="-122"/>
          </a:endParaRPr>
        </a:p>
      </dgm:t>
    </dgm:pt>
    <dgm:pt modelId="{E71CD6DB-AE26-432E-93F2-1CB786771486}" cxnId="{A35AC15F-AF23-4232-977E-8AD195BA44FD}" type="parTrans">
      <dgm:prSet/>
      <dgm:spPr/>
      <dgm:t>
        <a:bodyPr/>
        <a:lstStyle/>
        <a:p>
          <a:endParaRPr lang="zh-CN" altLang="en-US"/>
        </a:p>
      </dgm:t>
    </dgm:pt>
    <dgm:pt modelId="{44CC9381-A4CB-4327-A5A3-0F19ABACD137}" cxnId="{A35AC15F-AF23-4232-977E-8AD195BA44FD}" type="sibTrans">
      <dgm:prSet/>
      <dgm:spPr/>
      <dgm:t>
        <a:bodyPr/>
        <a:lstStyle/>
        <a:p>
          <a:endParaRPr lang="zh-CN" altLang="en-US"/>
        </a:p>
      </dgm:t>
    </dgm:pt>
    <dgm:pt modelId="{56293B73-F8EA-4332-B645-25776F102CEF}" type="pres">
      <dgm:prSet presAssocID="{044C387C-ADBE-493F-8189-82A7154FCE93}" presName="composite" presStyleCnt="0">
        <dgm:presLayoutVars>
          <dgm:chMax val="1"/>
          <dgm:dir/>
          <dgm:resizeHandles val="exact"/>
        </dgm:presLayoutVars>
      </dgm:prSet>
      <dgm:spPr/>
    </dgm:pt>
    <dgm:pt modelId="{974BE022-A4E0-43CC-AB1F-35FDBFE9026B}" type="pres">
      <dgm:prSet presAssocID="{91FC07DF-08A3-4F89-AF6B-DEE19F8617FB}" presName="roof" presStyleLbl="dkBgShp" presStyleIdx="0" presStyleCnt="2" custScaleY="57154"/>
      <dgm:spPr/>
    </dgm:pt>
    <dgm:pt modelId="{E157A28D-A10C-4AAE-BD27-F4CCCA4A22AE}" type="pres">
      <dgm:prSet presAssocID="{91FC07DF-08A3-4F89-AF6B-DEE19F8617FB}" presName="pillars" presStyleCnt="0"/>
      <dgm:spPr/>
    </dgm:pt>
    <dgm:pt modelId="{552CBBF6-2987-403A-AA6D-C50BF3EC376D}" type="pres">
      <dgm:prSet presAssocID="{91FC07DF-08A3-4F89-AF6B-DEE19F8617FB}" presName="pillar1" presStyleLbl="node1" presStyleIdx="0" presStyleCnt="3">
        <dgm:presLayoutVars>
          <dgm:bulletEnabled val="1"/>
        </dgm:presLayoutVars>
      </dgm:prSet>
      <dgm:spPr/>
    </dgm:pt>
    <dgm:pt modelId="{6F603C63-4F1D-4B70-8C17-3673679A142D}" type="pres">
      <dgm:prSet presAssocID="{30E1B573-AD9A-4924-BA0B-771FEAC71792}" presName="pillarX" presStyleLbl="node1" presStyleIdx="1" presStyleCnt="3">
        <dgm:presLayoutVars>
          <dgm:bulletEnabled val="1"/>
        </dgm:presLayoutVars>
      </dgm:prSet>
      <dgm:spPr/>
    </dgm:pt>
    <dgm:pt modelId="{E483A7EB-54C4-423D-82F1-BF97C7EE6FC2}" type="pres">
      <dgm:prSet presAssocID="{CDFCF329-2D4E-473D-A67D-6450AE04E1AD}" presName="pillarX" presStyleLbl="node1" presStyleIdx="2" presStyleCnt="3">
        <dgm:presLayoutVars>
          <dgm:bulletEnabled val="1"/>
        </dgm:presLayoutVars>
      </dgm:prSet>
      <dgm:spPr/>
    </dgm:pt>
    <dgm:pt modelId="{B80A5EA7-2DBB-4785-BE9B-65C2C3184DD1}" type="pres">
      <dgm:prSet presAssocID="{91FC07DF-08A3-4F89-AF6B-DEE19F8617FB}" presName="base" presStyleLbl="dkBgShp" presStyleIdx="1" presStyleCnt="2"/>
      <dgm:spPr/>
    </dgm:pt>
  </dgm:ptLst>
  <dgm:cxnLst>
    <dgm:cxn modelId="{E191EF63-1FA6-47E4-8B8E-F5AD1CD5721B}" srcId="{044C387C-ADBE-493F-8189-82A7154FCE93}" destId="{91FC07DF-08A3-4F89-AF6B-DEE19F8617FB}" srcOrd="0" destOrd="0" parTransId="{EF152A2C-20EA-4091-8BBA-A709AC7B1F56}" sibTransId="{A68BC356-2D62-4E57-9CA0-7DDBD083BE40}"/>
    <dgm:cxn modelId="{35ACB668-C3DD-4173-A404-A5F670A67230}" srcId="{91FC07DF-08A3-4F89-AF6B-DEE19F8617FB}" destId="{7FBC9F28-189B-45CA-9CE5-992E9D040033}" srcOrd="0" destOrd="0" parTransId="{9B629509-244D-4285-9FFD-A94AA49EE146}" sibTransId="{9B4E0A52-E2B4-419F-88AE-9E5BDCA3EE25}"/>
    <dgm:cxn modelId="{378C4247-BC2B-41F7-9D7B-8164BA238E0B}" srcId="{91FC07DF-08A3-4F89-AF6B-DEE19F8617FB}" destId="{30E1B573-AD9A-4924-BA0B-771FEAC71792}" srcOrd="1" destOrd="0" parTransId="{892D1CD3-5CFA-44C1-8329-484A44DACC24}" sibTransId="{37896064-D5F7-4A15-BBD5-427D1F83270C}"/>
    <dgm:cxn modelId="{A35AC15F-AF23-4232-977E-8AD195BA44FD}" srcId="{91FC07DF-08A3-4F89-AF6B-DEE19F8617FB}" destId="{CDFCF329-2D4E-473D-A67D-6450AE04E1AD}" srcOrd="2" destOrd="0" parTransId="{E71CD6DB-AE26-432E-93F2-1CB786771486}" sibTransId="{44CC9381-A4CB-4327-A5A3-0F19ABACD137}"/>
    <dgm:cxn modelId="{740699F0-D10A-4EA9-AEC3-63055758EEC9}" type="presOf" srcId="{044C387C-ADBE-493F-8189-82A7154FCE93}" destId="{56293B73-F8EA-4332-B645-25776F102CEF}" srcOrd="0" destOrd="0" presId="urn:microsoft.com/office/officeart/2005/8/layout/hList3"/>
    <dgm:cxn modelId="{29889717-FAC4-4DD8-9C31-EA74B3547430}" type="presParOf" srcId="{56293B73-F8EA-4332-B645-25776F102CEF}" destId="{974BE022-A4E0-43CC-AB1F-35FDBFE9026B}" srcOrd="0" destOrd="0" presId="urn:microsoft.com/office/officeart/2005/8/layout/hList3"/>
    <dgm:cxn modelId="{7EB8492F-921C-4A9F-9A2F-3D3A77D82E16}" type="presOf" srcId="{91FC07DF-08A3-4F89-AF6B-DEE19F8617FB}" destId="{974BE022-A4E0-43CC-AB1F-35FDBFE9026B}" srcOrd="0" destOrd="0" presId="urn:microsoft.com/office/officeart/2005/8/layout/hList3"/>
    <dgm:cxn modelId="{692FE834-F047-4585-94FE-E6DA9C24192D}" type="presParOf" srcId="{56293B73-F8EA-4332-B645-25776F102CEF}" destId="{E157A28D-A10C-4AAE-BD27-F4CCCA4A22AE}" srcOrd="1" destOrd="0" presId="urn:microsoft.com/office/officeart/2005/8/layout/hList3"/>
    <dgm:cxn modelId="{91657429-5A9A-4C28-8F90-B849FDBB297A}" type="presParOf" srcId="{E157A28D-A10C-4AAE-BD27-F4CCCA4A22AE}" destId="{552CBBF6-2987-403A-AA6D-C50BF3EC376D}" srcOrd="0" destOrd="1" presId="urn:microsoft.com/office/officeart/2005/8/layout/hList3"/>
    <dgm:cxn modelId="{1CA73A8B-EC0D-436D-8E6D-DC1FEF04BD79}" type="presOf" srcId="{7FBC9F28-189B-45CA-9CE5-992E9D040033}" destId="{552CBBF6-2987-403A-AA6D-C50BF3EC376D}" srcOrd="0" destOrd="0" presId="urn:microsoft.com/office/officeart/2005/8/layout/hList3"/>
    <dgm:cxn modelId="{9E1F25B4-B5E4-4B51-BA62-3826DBA3B29F}" type="presParOf" srcId="{E157A28D-A10C-4AAE-BD27-F4CCCA4A22AE}" destId="{6F603C63-4F1D-4B70-8C17-3673679A142D}" srcOrd="1" destOrd="1" presId="urn:microsoft.com/office/officeart/2005/8/layout/hList3"/>
    <dgm:cxn modelId="{4CC07764-E072-46D1-B8C3-15E0C9A17A73}" type="presOf" srcId="{30E1B573-AD9A-4924-BA0B-771FEAC71792}" destId="{6F603C63-4F1D-4B70-8C17-3673679A142D}" srcOrd="0" destOrd="0" presId="urn:microsoft.com/office/officeart/2005/8/layout/hList3"/>
    <dgm:cxn modelId="{05B0FB68-1292-4F8D-9394-1161F92FA8DA}" type="presParOf" srcId="{E157A28D-A10C-4AAE-BD27-F4CCCA4A22AE}" destId="{E483A7EB-54C4-423D-82F1-BF97C7EE6FC2}" srcOrd="2" destOrd="1" presId="urn:microsoft.com/office/officeart/2005/8/layout/hList3"/>
    <dgm:cxn modelId="{EB84B65E-599A-454D-835C-8650B8D79BF4}" type="presOf" srcId="{CDFCF329-2D4E-473D-A67D-6450AE04E1AD}" destId="{E483A7EB-54C4-423D-82F1-BF97C7EE6FC2}" srcOrd="0" destOrd="0" presId="urn:microsoft.com/office/officeart/2005/8/layout/hList3"/>
    <dgm:cxn modelId="{F7F38CF7-D690-4804-9EF3-ADBA3C2D5D8C}" type="presParOf" srcId="{56293B73-F8EA-4332-B645-25776F102CEF}" destId="{B80A5EA7-2DBB-4785-BE9B-65C2C3184DD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667"/>
        <a:chOff x="0" y="0"/>
        <a:chExt cx="8128000" cy="5418667"/>
      </a:xfrm>
    </dsp:grpSpPr>
    <dsp:sp modelId="{974BE022-A4E0-43CC-AB1F-35FDBFE9026B}">
      <dsp:nvSpPr>
        <dsp:cNvPr id="3" name="矩形 2"/>
        <dsp:cNvSpPr/>
      </dsp:nvSpPr>
      <dsp:spPr bwMode="white">
        <a:xfrm>
          <a:off x="0" y="0"/>
          <a:ext cx="8128000" cy="1625600"/>
        </a:xfrm>
        <a:prstGeom prst="rect">
          <a:avLst/>
        </a:prstGeom>
      </dsp:spPr>
      <dsp:style>
        <a:lnRef idx="0">
          <a:schemeClr val="accent1"/>
        </a:lnRef>
        <a:fillRef idx="1">
          <a:schemeClr val="accent1">
            <a:shade val="80000"/>
          </a:schemeClr>
        </a:fillRef>
        <a:effectRef idx="1">
          <a:scrgbClr r="0" g="0" b="0"/>
        </a:effectRef>
        <a:fontRef idx="minor"/>
      </dsp:style>
      <dsp:txBody>
        <a:bodyPr vert="horz" wrap="square" lIns="167640" tIns="167640" rIns="167640" bIns="167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400" dirty="0">
              <a:solidFill>
                <a:schemeClr val="lt1"/>
              </a:solidFill>
              <a:latin typeface="黑体" panose="02010609060101010101" pitchFamily="49" charset="-122"/>
              <a:ea typeface="黑体" panose="02010609060101010101" pitchFamily="49" charset="-122"/>
            </a:rPr>
            <a:t>实验</a:t>
          </a:r>
          <a:r>
            <a:rPr lang="zh-CN" altLang="en-US" sz="4400" dirty="0">
              <a:solidFill>
                <a:schemeClr val="lt1"/>
              </a:solidFill>
              <a:latin typeface="黑体" panose="02010609060101010101" pitchFamily="49" charset="-122"/>
              <a:ea typeface="黑体" panose="02010609060101010101" pitchFamily="49" charset="-122"/>
            </a:rPr>
            <a:t>初步</a:t>
          </a:r>
          <a:r>
            <a:rPr lang="zh-CN" altLang="en-US" sz="4400" dirty="0">
              <a:solidFill>
                <a:schemeClr val="lt1"/>
              </a:solidFill>
              <a:latin typeface="黑体" panose="02010609060101010101" pitchFamily="49" charset="-122"/>
              <a:ea typeface="黑体" panose="02010609060101010101" pitchFamily="49" charset="-122"/>
            </a:rPr>
            <a:t>结果</a:t>
          </a:r>
          <a:endParaRPr lang="zh-CN" altLang="en-US" sz="4400" dirty="0">
            <a:solidFill>
              <a:schemeClr val="lt1"/>
            </a:solidFill>
            <a:latin typeface="黑体" panose="02010609060101010101" pitchFamily="49" charset="-122"/>
            <a:ea typeface="黑体" panose="02010609060101010101" pitchFamily="49" charset="-122"/>
          </a:endParaRPr>
        </a:p>
      </dsp:txBody>
      <dsp:txXfrm>
        <a:off x="0" y="0"/>
        <a:ext cx="8128000" cy="1625600"/>
      </dsp:txXfrm>
    </dsp:sp>
    <dsp:sp modelId="{552CBBF6-2987-403A-AA6D-C50BF3EC376D}">
      <dsp:nvSpPr>
        <dsp:cNvPr id="4" name="矩形 3"/>
        <dsp:cNvSpPr/>
      </dsp:nvSpPr>
      <dsp:spPr bwMode="white">
        <a:xfrm>
          <a:off x="0" y="1625600"/>
          <a:ext cx="2709333" cy="3413760"/>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50000"/>
            </a:lnSpc>
            <a:spcBef>
              <a:spcPct val="0"/>
            </a:spcBef>
            <a:spcAft>
              <a:spcPct val="35000"/>
            </a:spcAft>
          </a:pPr>
          <a:r>
            <a:rPr lang="zh-CN" altLang="en-US" sz="1800"/>
            <a:t>所</a:t>
          </a:r>
          <a:r>
            <a:rPr lang="zh-CN" altLang="en-US" sz="1800"/>
            <a:t>测量</a:t>
          </a:r>
          <a:r>
            <a:rPr lang="zh-CN" altLang="en-US" sz="1800"/>
            <a:t>的</a:t>
          </a:r>
          <a:r>
            <a:rPr lang="zh-CN" altLang="en-US" sz="1800"/>
            <a:t>平行</a:t>
          </a:r>
          <a:r>
            <a:rPr lang="zh-CN" altLang="en-US" sz="1800"/>
            <a:t>板</a:t>
          </a:r>
          <a:r>
            <a:rPr lang="zh-CN" altLang="en-US" sz="1800"/>
            <a:t>电场</a:t>
          </a:r>
          <a:r>
            <a:rPr lang="zh-CN" altLang="en-US" sz="1800"/>
            <a:t>形状</a:t>
          </a:r>
          <a:r>
            <a:rPr lang="zh-CN" altLang="en-US" sz="1800"/>
            <a:t>和</a:t>
          </a:r>
          <a:r>
            <a:rPr lang="zh-CN" altLang="en-US" sz="1800"/>
            <a:t>匀强电场</a:t>
          </a:r>
          <a:r>
            <a:rPr lang="zh-CN" altLang="en-US" sz="1800"/>
            <a:t>存在一定差异，</a:t>
          </a:r>
          <a:r>
            <a:rPr lang="zh-CN" altLang="en-US" sz="1800"/>
            <a:t>实验</a:t>
          </a:r>
          <a:r>
            <a:rPr lang="zh-CN" altLang="en-US" sz="1800"/>
            <a:t>装置</a:t>
          </a:r>
          <a:r>
            <a:rPr lang="zh-CN" altLang="en-US" sz="1800"/>
            <a:t>有待改进。</a:t>
          </a:r>
          <a:endParaRPr lang="zh-CN" altLang="en-US" sz="1800"/>
        </a:p>
      </dsp:txBody>
      <dsp:txXfrm>
        <a:off x="0" y="1625600"/>
        <a:ext cx="2709333" cy="3413760"/>
      </dsp:txXfrm>
    </dsp:sp>
    <dsp:sp modelId="{6F603C63-4F1D-4B70-8C17-3673679A142D}">
      <dsp:nvSpPr>
        <dsp:cNvPr id="5" name="矩形 4"/>
        <dsp:cNvSpPr/>
      </dsp:nvSpPr>
      <dsp:spPr bwMode="white">
        <a:xfrm>
          <a:off x="2709333" y="1625600"/>
          <a:ext cx="2709333" cy="3413760"/>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50000"/>
            </a:lnSpc>
            <a:spcBef>
              <a:spcPct val="0"/>
            </a:spcBef>
            <a:spcAft>
              <a:spcPct val="35000"/>
            </a:spcAft>
          </a:pPr>
          <a:r>
            <a:rPr lang="zh-CN" altLang="en-US" sz="1800" dirty="0">
              <a:latin typeface="微软雅黑" panose="020B0503020204020204" pitchFamily="34" charset="-122"/>
              <a:ea typeface="微软雅黑" panose="020B0503020204020204" pitchFamily="34" charset="-122"/>
            </a:rPr>
            <a:t>在</a:t>
          </a:r>
          <a:r>
            <a:rPr lang="zh-CN" altLang="en-US" sz="1800" dirty="0">
              <a:latin typeface="微软雅黑" panose="020B0503020204020204" pitchFamily="34" charset="-122"/>
              <a:ea typeface="微软雅黑" panose="020B0503020204020204" pitchFamily="34" charset="-122"/>
            </a:rPr>
            <a:t>探针</a:t>
          </a:r>
          <a:r>
            <a:rPr lang="zh-CN" altLang="en-US" sz="1800" dirty="0">
              <a:latin typeface="微软雅黑" panose="020B0503020204020204" pitchFamily="34" charset="-122"/>
              <a:ea typeface="微软雅黑" panose="020B0503020204020204" pitchFamily="34" charset="-122"/>
            </a:rPr>
            <a:t>较</a:t>
          </a:r>
          <a:r>
            <a:rPr lang="zh-CN" altLang="en-US" sz="1800" dirty="0">
              <a:latin typeface="微软雅黑" panose="020B0503020204020204" pitchFamily="34" charset="-122"/>
              <a:ea typeface="微软雅黑" panose="020B0503020204020204" pitchFamily="34" charset="-122"/>
            </a:rPr>
            <a:t>充分</a:t>
          </a:r>
          <a:r>
            <a:rPr lang="zh-CN" altLang="en-US" sz="1800" dirty="0">
              <a:latin typeface="微软雅黑" panose="020B0503020204020204" pitchFamily="34" charset="-122"/>
              <a:ea typeface="微软雅黑" panose="020B0503020204020204" pitchFamily="34" charset="-122"/>
            </a:rPr>
            <a:t>浸没在</a:t>
          </a:r>
          <a:r>
            <a:rPr lang="zh-CN" altLang="en-US" sz="1800" dirty="0">
              <a:latin typeface="微软雅黑" panose="020B0503020204020204" pitchFamily="34" charset="-122"/>
              <a:ea typeface="微软雅黑" panose="020B0503020204020204" pitchFamily="34" charset="-122"/>
            </a:rPr>
            <a:t>水中</a:t>
          </a:r>
          <a:r>
            <a:rPr lang="zh-CN" altLang="en-US" sz="1800" dirty="0">
              <a:latin typeface="微软雅黑" panose="020B0503020204020204" pitchFamily="34" charset="-122"/>
              <a:ea typeface="微软雅黑" panose="020B0503020204020204" pitchFamily="34" charset="-122"/>
            </a:rPr>
            <a:t>时，</a:t>
          </a:r>
          <a:r>
            <a:rPr lang="zh-CN" altLang="en-US" sz="1800" dirty="0">
              <a:latin typeface="微软雅黑" panose="020B0503020204020204" pitchFamily="34" charset="-122"/>
              <a:ea typeface="微软雅黑" panose="020B0503020204020204" pitchFamily="34" charset="-122"/>
            </a:rPr>
            <a:t>电压</a:t>
          </a:r>
          <a:r>
            <a:rPr lang="zh-CN" altLang="en-US" sz="1800" dirty="0">
              <a:latin typeface="微软雅黑" panose="020B0503020204020204" pitchFamily="34" charset="-122"/>
              <a:ea typeface="微软雅黑" panose="020B0503020204020204" pitchFamily="34" charset="-122"/>
            </a:rPr>
            <a:t>基本</a:t>
          </a:r>
          <a:r>
            <a:rPr lang="zh-CN" altLang="en-US" sz="1800" dirty="0">
              <a:latin typeface="微软雅黑" panose="020B0503020204020204" pitchFamily="34" charset="-122"/>
              <a:ea typeface="微软雅黑" panose="020B0503020204020204" pitchFamily="34" charset="-122"/>
            </a:rPr>
            <a:t>不随</a:t>
          </a:r>
          <a:r>
            <a:rPr lang="zh-CN" altLang="en-US" sz="1800" dirty="0">
              <a:latin typeface="微软雅黑" panose="020B0503020204020204" pitchFamily="34" charset="-122"/>
              <a:ea typeface="微软雅黑" panose="020B0503020204020204" pitchFamily="34" charset="-122"/>
            </a:rPr>
            <a:t>深度</a:t>
          </a:r>
          <a:r>
            <a:rPr lang="zh-CN" altLang="en-US" sz="1800" dirty="0">
              <a:latin typeface="微软雅黑" panose="020B0503020204020204" pitchFamily="34" charset="-122"/>
              <a:ea typeface="微软雅黑" panose="020B0503020204020204" pitchFamily="34" charset="-122"/>
            </a:rPr>
            <a:t>变化，</a:t>
          </a:r>
          <a:r>
            <a:rPr lang="zh-CN" altLang="en-US" sz="1800" dirty="0">
              <a:latin typeface="微软雅黑" panose="020B0503020204020204" pitchFamily="34" charset="-122"/>
              <a:ea typeface="微软雅黑" panose="020B0503020204020204" pitchFamily="34" charset="-122"/>
            </a:rPr>
            <a:t>可</a:t>
          </a:r>
          <a:r>
            <a:rPr lang="zh-CN" altLang="en-US" sz="1800" dirty="0">
              <a:latin typeface="微软雅黑" panose="020B0503020204020204" pitchFamily="34" charset="-122"/>
              <a:ea typeface="微软雅黑" panose="020B0503020204020204" pitchFamily="34" charset="-122"/>
            </a:rPr>
            <a:t>简化为</a:t>
          </a:r>
          <a:r>
            <a:rPr lang="zh-CN" altLang="en-US" sz="1800" dirty="0">
              <a:latin typeface="微软雅黑" panose="020B0503020204020204" pitchFamily="34" charset="-122"/>
              <a:ea typeface="微软雅黑" panose="020B0503020204020204" pitchFamily="34" charset="-122"/>
            </a:rPr>
            <a:t>二维模型。</a:t>
          </a:r>
          <a:endParaRPr lang="zh-CN" altLang="en-US" sz="1800" dirty="0">
            <a:latin typeface="微软雅黑" panose="020B0503020204020204" pitchFamily="34" charset="-122"/>
            <a:ea typeface="微软雅黑" panose="020B0503020204020204" pitchFamily="34" charset="-122"/>
          </a:endParaRPr>
        </a:p>
      </dsp:txBody>
      <dsp:txXfrm>
        <a:off x="2709333" y="1625600"/>
        <a:ext cx="2709333" cy="3413760"/>
      </dsp:txXfrm>
    </dsp:sp>
    <dsp:sp modelId="{E483A7EB-54C4-423D-82F1-BF97C7EE6FC2}">
      <dsp:nvSpPr>
        <dsp:cNvPr id="6" name="矩形 5"/>
        <dsp:cNvSpPr/>
      </dsp:nvSpPr>
      <dsp:spPr bwMode="white">
        <a:xfrm>
          <a:off x="5418667" y="1625600"/>
          <a:ext cx="2709333" cy="3413760"/>
        </a:xfrm>
        <a:prstGeom prst="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50000"/>
            </a:lnSpc>
            <a:spcBef>
              <a:spcPct val="0"/>
            </a:spcBef>
            <a:spcAft>
              <a:spcPct val="35000"/>
            </a:spcAft>
          </a:pPr>
          <a:r>
            <a:rPr lang="zh-CN" altLang="en-US" sz="1800" dirty="0">
              <a:latin typeface="微软雅黑" panose="020B0503020204020204" pitchFamily="34" charset="-122"/>
              <a:ea typeface="微软雅黑" panose="020B0503020204020204" pitchFamily="34" charset="-122"/>
            </a:rPr>
            <a:t>可以认为</a:t>
          </a:r>
          <a:r>
            <a:rPr lang="zh-CN" altLang="en-US" sz="1800" dirty="0">
              <a:latin typeface="微软雅黑" panose="020B0503020204020204" pitchFamily="34" charset="-122"/>
              <a:ea typeface="微软雅黑" panose="020B0503020204020204" pitchFamily="34" charset="-122"/>
            </a:rPr>
            <a:t>电压</a:t>
          </a:r>
          <a:r>
            <a:rPr lang="zh-CN" altLang="en-US" sz="1800" dirty="0">
              <a:latin typeface="微软雅黑" panose="020B0503020204020204" pitchFamily="34" charset="-122"/>
              <a:ea typeface="微软雅黑" panose="020B0503020204020204" pitchFamily="34" charset="-122"/>
            </a:rPr>
            <a:t>不随</a:t>
          </a:r>
          <a:r>
            <a:rPr lang="zh-CN" altLang="en-US" sz="1800" dirty="0">
              <a:latin typeface="微软雅黑" panose="020B0503020204020204" pitchFamily="34" charset="-122"/>
              <a:ea typeface="微软雅黑" panose="020B0503020204020204" pitchFamily="34" charset="-122"/>
            </a:rPr>
            <a:t>时间</a:t>
          </a:r>
          <a:r>
            <a:rPr lang="zh-CN" altLang="en-US" sz="1800" dirty="0">
              <a:latin typeface="微软雅黑" panose="020B0503020204020204" pitchFamily="34" charset="-122"/>
              <a:ea typeface="微软雅黑" panose="020B0503020204020204" pitchFamily="34" charset="-122"/>
            </a:rPr>
            <a:t>变化，</a:t>
          </a:r>
          <a:r>
            <a:rPr lang="zh-CN" altLang="en-US" sz="1800" dirty="0">
              <a:latin typeface="微软雅黑" panose="020B0503020204020204" pitchFamily="34" charset="-122"/>
              <a:ea typeface="微软雅黑" panose="020B0503020204020204" pitchFamily="34" charset="-122"/>
            </a:rPr>
            <a:t>研究对象</a:t>
          </a:r>
          <a:r>
            <a:rPr lang="zh-CN" altLang="en-US" sz="1800" dirty="0">
              <a:latin typeface="微软雅黑" panose="020B0503020204020204" pitchFamily="34" charset="-122"/>
              <a:ea typeface="微软雅黑" panose="020B0503020204020204" pitchFamily="34" charset="-122"/>
            </a:rPr>
            <a:t>可</a:t>
          </a:r>
          <a:r>
            <a:rPr lang="zh-CN" altLang="en-US" sz="1800" dirty="0">
              <a:latin typeface="微软雅黑" panose="020B0503020204020204" pitchFamily="34" charset="-122"/>
              <a:ea typeface="微软雅黑" panose="020B0503020204020204" pitchFamily="34" charset="-122"/>
            </a:rPr>
            <a:t>等效为</a:t>
          </a:r>
          <a:r>
            <a:rPr lang="zh-CN" altLang="en-US" sz="1800" dirty="0">
              <a:latin typeface="微软雅黑" panose="020B0503020204020204" pitchFamily="34" charset="-122"/>
              <a:ea typeface="微软雅黑" panose="020B0503020204020204" pitchFamily="34" charset="-122"/>
            </a:rPr>
            <a:t>稳恒电流场。</a:t>
          </a:r>
          <a:endParaRPr lang="zh-CN" altLang="en-US" sz="1800" dirty="0">
            <a:latin typeface="微软雅黑" panose="020B0503020204020204" pitchFamily="34" charset="-122"/>
            <a:ea typeface="微软雅黑" panose="020B0503020204020204" pitchFamily="34" charset="-122"/>
          </a:endParaRPr>
        </a:p>
      </dsp:txBody>
      <dsp:txXfrm>
        <a:off x="5418667" y="1625600"/>
        <a:ext cx="2709333" cy="3413760"/>
      </dsp:txXfrm>
    </dsp:sp>
    <dsp:sp modelId="{B80A5EA7-2DBB-4785-BE9B-65C2C3184DD1}">
      <dsp:nvSpPr>
        <dsp:cNvPr id="7" name="矩形 6"/>
        <dsp:cNvSpPr/>
      </dsp:nvSpPr>
      <dsp:spPr bwMode="white">
        <a:xfrm>
          <a:off x="0" y="5039360"/>
          <a:ext cx="8128000" cy="379307"/>
        </a:xfrm>
        <a:prstGeom prst="rect">
          <a:avLst/>
        </a:prstGeom>
      </dsp:spPr>
      <dsp:style>
        <a:lnRef idx="0">
          <a:schemeClr val="accent1"/>
        </a:lnRef>
        <a:fillRef idx="1">
          <a:schemeClr val="accent1">
            <a:shade val="80000"/>
          </a:schemeClr>
        </a:fillRef>
        <a:effectRef idx="1">
          <a:scrgbClr r="0" g="0" b="0"/>
        </a:effectRef>
        <a:fontRef idx="minor"/>
      </dsp:style>
      <dsp:txXfrm>
        <a:off x="0" y="5039360"/>
        <a:ext cx="8128000" cy="379307"/>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rSet qsTypeId="urn:microsoft.com/office/officeart/2005/8/quickstyle/simple5"/>
        </dgm:pt>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11084978" y="6595300"/>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A4C821-51AF-415E-BF5B-CDCDE3466362}"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D91E7F-84B6-4064-9D4E-CC7D244BCA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430A325-8EE7-42F4-98D3-6452869DC2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200882-D8BD-4097-9C5B-575AD65CC8D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lt1"/>
              </a:solidFill>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userDrawn="1">
            <p:custDataLst>
              <p:tags r:id="rId6"/>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矩形 11"/>
          <p:cNvSpPr/>
          <p:nvPr userDrawn="1">
            <p:custDataLst>
              <p:tags r:id="rId7"/>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12"/>
          <p:cNvSpPr/>
          <p:nvPr userDrawn="1">
            <p:custDataLst>
              <p:tags r:id="rId8"/>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1600"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1600"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1600"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1600"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6" Type="http://schemas.openxmlformats.org/officeDocument/2006/relationships/theme" Target="../theme/theme2.xml"/><Relationship Id="rId25" Type="http://schemas.openxmlformats.org/officeDocument/2006/relationships/tags" Target="../tags/tag128.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slideLayout" Target="../slideLayouts/slideLayout6.xml"/><Relationship Id="rId19" Type="http://schemas.openxmlformats.org/officeDocument/2006/relationships/slideLayout" Target="../slideLayouts/slideLayout23.xml"/><Relationship Id="rId18" Type="http://schemas.openxmlformats.org/officeDocument/2006/relationships/slideLayout" Target="../slideLayouts/slideLayout22.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0.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image" Target="../media/image6.png"/><Relationship Id="rId3" Type="http://schemas.openxmlformats.org/officeDocument/2006/relationships/tags" Target="../tags/tag216.xml"/><Relationship Id="rId2" Type="http://schemas.openxmlformats.org/officeDocument/2006/relationships/tags" Target="../tags/tag215.xml"/><Relationship Id="rId18" Type="http://schemas.openxmlformats.org/officeDocument/2006/relationships/slideLayout" Target="../slideLayouts/slideLayout11.xml"/><Relationship Id="rId17" Type="http://schemas.openxmlformats.org/officeDocument/2006/relationships/tags" Target="../tags/tag229.xml"/><Relationship Id="rId16" Type="http://schemas.openxmlformats.org/officeDocument/2006/relationships/tags" Target="../tags/tag228.xml"/><Relationship Id="rId15" Type="http://schemas.openxmlformats.org/officeDocument/2006/relationships/tags" Target="../tags/tag227.xml"/><Relationship Id="rId14" Type="http://schemas.openxmlformats.org/officeDocument/2006/relationships/tags" Target="../tags/tag226.xml"/><Relationship Id="rId13" Type="http://schemas.openxmlformats.org/officeDocument/2006/relationships/tags" Target="../tags/tag225.xml"/><Relationship Id="rId12" Type="http://schemas.openxmlformats.org/officeDocument/2006/relationships/tags" Target="../tags/tag224.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4.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tags" Target="../tags/tag23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tags" Target="../tags/tag231.xml"/><Relationship Id="rId10" Type="http://schemas.openxmlformats.org/officeDocument/2006/relationships/notesSlide" Target="../notesSlides/notesSlide3.xml"/><Relationship Id="rId1" Type="http://schemas.openxmlformats.org/officeDocument/2006/relationships/tags" Target="../tags/tag230.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14.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image" Target="../media/image1.wmf"/><Relationship Id="rId4" Type="http://schemas.openxmlformats.org/officeDocument/2006/relationships/oleObject" Target="../embeddings/oleObject2.bin"/><Relationship Id="rId3" Type="http://schemas.openxmlformats.org/officeDocument/2006/relationships/tags" Target="../tags/tag244.xml"/><Relationship Id="rId23" Type="http://schemas.openxmlformats.org/officeDocument/2006/relationships/vmlDrawing" Target="../drawings/vmlDrawing2.vml"/><Relationship Id="rId22" Type="http://schemas.openxmlformats.org/officeDocument/2006/relationships/slideLayout" Target="../slideLayouts/slideLayout11.xml"/><Relationship Id="rId21" Type="http://schemas.openxmlformats.org/officeDocument/2006/relationships/tags" Target="../tags/tag258.xml"/><Relationship Id="rId20" Type="http://schemas.openxmlformats.org/officeDocument/2006/relationships/tags" Target="../tags/tag257.xml"/><Relationship Id="rId2" Type="http://schemas.openxmlformats.org/officeDocument/2006/relationships/tags" Target="../tags/tag243.xml"/><Relationship Id="rId19" Type="http://schemas.openxmlformats.org/officeDocument/2006/relationships/image" Target="../media/image8.png"/><Relationship Id="rId18" Type="http://schemas.openxmlformats.org/officeDocument/2006/relationships/image" Target="../media/image7.png"/><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tags" Target="../tags/tag242.xml"/></Relationships>
</file>

<file path=ppt/slides/_rels/slide15.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image" Target="../media/image9.png"/><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8" Type="http://schemas.openxmlformats.org/officeDocument/2006/relationships/slideLayout" Target="../slideLayouts/slideLayout11.xml"/><Relationship Id="rId17" Type="http://schemas.openxmlformats.org/officeDocument/2006/relationships/tags" Target="../tags/tag273.xml"/><Relationship Id="rId16" Type="http://schemas.openxmlformats.org/officeDocument/2006/relationships/image" Target="../media/image10.png"/><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tags" Target="../tags/tag259.xml"/></Relationships>
</file>

<file path=ppt/slides/_rels/slide16.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12.png"/><Relationship Id="rId7" Type="http://schemas.openxmlformats.org/officeDocument/2006/relationships/tags" Target="../tags/tag279.xml"/><Relationship Id="rId6" Type="http://schemas.openxmlformats.org/officeDocument/2006/relationships/image" Target="../media/image11.png"/><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0" Type="http://schemas.openxmlformats.org/officeDocument/2006/relationships/slideLayout" Target="../slideLayouts/slideLayout11.xml"/><Relationship Id="rId2" Type="http://schemas.openxmlformats.org/officeDocument/2006/relationships/tags" Target="../tags/tag275.xml"/><Relationship Id="rId19" Type="http://schemas.openxmlformats.org/officeDocument/2006/relationships/tags" Target="../tags/tag290.xml"/><Relationship Id="rId18" Type="http://schemas.openxmlformats.org/officeDocument/2006/relationships/tags" Target="../tags/tag289.xml"/><Relationship Id="rId17" Type="http://schemas.openxmlformats.org/officeDocument/2006/relationships/tags" Target="../tags/tag288.xml"/><Relationship Id="rId16" Type="http://schemas.openxmlformats.org/officeDocument/2006/relationships/tags" Target="../tags/tag287.xml"/><Relationship Id="rId15" Type="http://schemas.openxmlformats.org/officeDocument/2006/relationships/tags" Target="../tags/tag286.xml"/><Relationship Id="rId14" Type="http://schemas.openxmlformats.org/officeDocument/2006/relationships/tags" Target="../tags/tag285.xml"/><Relationship Id="rId13" Type="http://schemas.openxmlformats.org/officeDocument/2006/relationships/tags" Target="../tags/tag284.xml"/><Relationship Id="rId12" Type="http://schemas.openxmlformats.org/officeDocument/2006/relationships/tags" Target="../tags/tag28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tags" Target="../tags/tag274.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image" Target="../media/image13.png"/><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19.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image" Target="../media/image14.jpeg"/><Relationship Id="rId3" Type="http://schemas.openxmlformats.org/officeDocument/2006/relationships/tags" Target="../tags/tag302.xml"/><Relationship Id="rId2" Type="http://schemas.openxmlformats.org/officeDocument/2006/relationships/tags" Target="../tags/tag301.xml"/><Relationship Id="rId11" Type="http://schemas.openxmlformats.org/officeDocument/2006/relationships/notesSlide" Target="../notesSlides/notesSlide4.xml"/><Relationship Id="rId10" Type="http://schemas.openxmlformats.org/officeDocument/2006/relationships/slideLayout" Target="../slideLayouts/slideLayout11.xml"/><Relationship Id="rId1" Type="http://schemas.openxmlformats.org/officeDocument/2006/relationships/tags" Target="../tags/tag300.xml"/></Relationships>
</file>

<file path=ppt/slides/_rels/slide2.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0" Type="http://schemas.openxmlformats.org/officeDocument/2006/relationships/slideLayout" Target="../slideLayouts/slideLayout11.xml"/><Relationship Id="rId2" Type="http://schemas.openxmlformats.org/officeDocument/2006/relationships/tags" Target="../tags/tag134.xml"/><Relationship Id="rId19" Type="http://schemas.openxmlformats.org/officeDocument/2006/relationships/tags" Target="../tags/tag151.xml"/><Relationship Id="rId18" Type="http://schemas.openxmlformats.org/officeDocument/2006/relationships/tags" Target="../tags/tag150.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_rels/slide20.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9" Type="http://schemas.openxmlformats.org/officeDocument/2006/relationships/notesSlide" Target="../notesSlides/notesSlide5.xml"/><Relationship Id="rId18" Type="http://schemas.openxmlformats.org/officeDocument/2006/relationships/slideLayout" Target="../slideLayouts/slideLayout11.xml"/><Relationship Id="rId17" Type="http://schemas.openxmlformats.org/officeDocument/2006/relationships/tags" Target="../tags/tag323.xml"/><Relationship Id="rId16" Type="http://schemas.openxmlformats.org/officeDocument/2006/relationships/tags" Target="../tags/tag322.xml"/><Relationship Id="rId15" Type="http://schemas.openxmlformats.org/officeDocument/2006/relationships/tags" Target="../tags/tag321.xml"/><Relationship Id="rId14" Type="http://schemas.openxmlformats.org/officeDocument/2006/relationships/tags" Target="../tags/tag320.xml"/><Relationship Id="rId13" Type="http://schemas.openxmlformats.org/officeDocument/2006/relationships/image" Target="../media/image15.png"/><Relationship Id="rId12" Type="http://schemas.openxmlformats.org/officeDocument/2006/relationships/tags" Target="../tags/tag319.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8.xml"/></Relationships>
</file>

<file path=ppt/slides/_rels/slide21.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image" Target="../media/image16.jpeg"/><Relationship Id="rId3" Type="http://schemas.openxmlformats.org/officeDocument/2006/relationships/tags" Target="../tags/tag326.xml"/><Relationship Id="rId2" Type="http://schemas.openxmlformats.org/officeDocument/2006/relationships/tags" Target="../tags/tag325.xml"/><Relationship Id="rId18" Type="http://schemas.openxmlformats.org/officeDocument/2006/relationships/notesSlide" Target="../notesSlides/notesSlide6.xml"/><Relationship Id="rId17" Type="http://schemas.openxmlformats.org/officeDocument/2006/relationships/slideLayout" Target="../slideLayouts/slideLayout11.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image" Target="../media/image17.jpeg"/><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tags" Target="../tags/tag324.xml"/></Relationships>
</file>

<file path=ppt/slides/_rels/slide22.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7" Type="http://schemas.openxmlformats.org/officeDocument/2006/relationships/notesSlide" Target="../notesSlides/notesSlide7.xml"/><Relationship Id="rId26" Type="http://schemas.openxmlformats.org/officeDocument/2006/relationships/slideLayout" Target="../slideLayouts/slideLayout11.xml"/><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tags" Target="../tags/tag359.xml"/><Relationship Id="rId22" Type="http://schemas.openxmlformats.org/officeDocument/2006/relationships/image" Target="../media/image18.png"/><Relationship Id="rId21" Type="http://schemas.openxmlformats.org/officeDocument/2006/relationships/tags" Target="../tags/tag358.xml"/><Relationship Id="rId20" Type="http://schemas.openxmlformats.org/officeDocument/2006/relationships/tags" Target="../tags/tag357.xml"/><Relationship Id="rId2" Type="http://schemas.openxmlformats.org/officeDocument/2006/relationships/tags" Target="../tags/tag339.xml"/><Relationship Id="rId19" Type="http://schemas.openxmlformats.org/officeDocument/2006/relationships/tags" Target="../tags/tag356.xml"/><Relationship Id="rId18" Type="http://schemas.openxmlformats.org/officeDocument/2006/relationships/tags" Target="../tags/tag355.xml"/><Relationship Id="rId17" Type="http://schemas.openxmlformats.org/officeDocument/2006/relationships/tags" Target="../tags/tag354.xml"/><Relationship Id="rId16" Type="http://schemas.openxmlformats.org/officeDocument/2006/relationships/tags" Target="../tags/tag353.xml"/><Relationship Id="rId15" Type="http://schemas.openxmlformats.org/officeDocument/2006/relationships/tags" Target="../tags/tag352.xml"/><Relationship Id="rId14" Type="http://schemas.openxmlformats.org/officeDocument/2006/relationships/tags" Target="../tags/tag351.xml"/><Relationship Id="rId13" Type="http://schemas.openxmlformats.org/officeDocument/2006/relationships/tags" Target="../tags/tag350.xml"/><Relationship Id="rId12" Type="http://schemas.openxmlformats.org/officeDocument/2006/relationships/tags" Target="../tags/tag349.xml"/><Relationship Id="rId11" Type="http://schemas.openxmlformats.org/officeDocument/2006/relationships/tags" Target="../tags/tag348.xml"/><Relationship Id="rId10" Type="http://schemas.openxmlformats.org/officeDocument/2006/relationships/tags" Target="../tags/tag347.xml"/><Relationship Id="rId1" Type="http://schemas.openxmlformats.org/officeDocument/2006/relationships/tags" Target="../tags/tag338.xml"/></Relationships>
</file>

<file path=ppt/slides/_rels/slide23.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image" Target="../media/image22.jpeg"/><Relationship Id="rId7" Type="http://schemas.openxmlformats.org/officeDocument/2006/relationships/image" Target="../media/image21.jpe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tags" Target="../tags/tag363.xml"/><Relationship Id="rId11" Type="http://schemas.openxmlformats.org/officeDocument/2006/relationships/slideLayout" Target="../slideLayouts/slideLayout11.xml"/><Relationship Id="rId10" Type="http://schemas.openxmlformats.org/officeDocument/2006/relationships/tags" Target="../tags/tag367.xml"/><Relationship Id="rId1" Type="http://schemas.openxmlformats.org/officeDocument/2006/relationships/tags" Target="../tags/tag362.xml"/></Relationships>
</file>

<file path=ppt/slides/_rels/slide24.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tags" Target="../tags/tag370.xml"/><Relationship Id="rId2" Type="http://schemas.openxmlformats.org/officeDocument/2006/relationships/tags" Target="../tags/tag369.xml"/><Relationship Id="rId16" Type="http://schemas.openxmlformats.org/officeDocument/2006/relationships/notesSlide" Target="../notesSlides/notesSlide8.xml"/><Relationship Id="rId15" Type="http://schemas.openxmlformats.org/officeDocument/2006/relationships/slideLayout" Target="../slideLayouts/slideLayout11.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8.xml"/></Relationships>
</file>

<file path=ppt/slides/_rels/slide25.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tags" Target="../tags/tag386.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image" Target="../media/image25.png"/><Relationship Id="rId3" Type="http://schemas.openxmlformats.org/officeDocument/2006/relationships/tags" Target="../tags/tag382.xml"/><Relationship Id="rId21" Type="http://schemas.openxmlformats.org/officeDocument/2006/relationships/notesSlide" Target="../notesSlides/notesSlide9.xml"/><Relationship Id="rId20" Type="http://schemas.openxmlformats.org/officeDocument/2006/relationships/slideLayout" Target="../slideLayouts/slideLayout11.xml"/><Relationship Id="rId2" Type="http://schemas.openxmlformats.org/officeDocument/2006/relationships/tags" Target="../tags/tag381.xml"/><Relationship Id="rId19" Type="http://schemas.openxmlformats.org/officeDocument/2006/relationships/tags" Target="../tags/tag397.xml"/><Relationship Id="rId18" Type="http://schemas.openxmlformats.org/officeDocument/2006/relationships/tags" Target="../tags/tag396.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tags" Target="../tags/tag388.xml"/><Relationship Id="rId1" Type="http://schemas.openxmlformats.org/officeDocument/2006/relationships/tags" Target="../tags/tag380.xml"/></Relationships>
</file>

<file path=ppt/slides/_rels/slide26.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image" Target="../media/image8.png"/><Relationship Id="rId4" Type="http://schemas.openxmlformats.org/officeDocument/2006/relationships/image" Target="../media/image15.png"/><Relationship Id="rId3" Type="http://schemas.openxmlformats.org/officeDocument/2006/relationships/tags" Target="../tags/tag400.xml"/><Relationship Id="rId2" Type="http://schemas.openxmlformats.org/officeDocument/2006/relationships/tags" Target="../tags/tag399.xml"/><Relationship Id="rId11" Type="http://schemas.openxmlformats.org/officeDocument/2006/relationships/notesSlide" Target="../notesSlides/notesSlide10.xml"/><Relationship Id="rId10" Type="http://schemas.openxmlformats.org/officeDocument/2006/relationships/slideLayout" Target="../slideLayouts/slideLayout11.xml"/><Relationship Id="rId1" Type="http://schemas.openxmlformats.org/officeDocument/2006/relationships/tags" Target="../tags/tag398.xml"/></Relationships>
</file>

<file path=ppt/slides/_rels/slide27.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image" Target="../media/image10.png"/><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image" Target="../media/image18.png"/><Relationship Id="rId3" Type="http://schemas.openxmlformats.org/officeDocument/2006/relationships/tags" Target="../tags/tag407.xml"/><Relationship Id="rId2" Type="http://schemas.openxmlformats.org/officeDocument/2006/relationships/tags" Target="../tags/tag406.xml"/><Relationship Id="rId11" Type="http://schemas.openxmlformats.org/officeDocument/2006/relationships/notesSlide" Target="../notesSlides/notesSlide11.xml"/><Relationship Id="rId10" Type="http://schemas.openxmlformats.org/officeDocument/2006/relationships/slideLayout" Target="../slideLayouts/slideLayout11.xml"/><Relationship Id="rId1" Type="http://schemas.openxmlformats.org/officeDocument/2006/relationships/tags" Target="../tags/tag405.xml"/></Relationships>
</file>

<file path=ppt/slides/_rels/slide28.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image" Target="../media/image13.png"/><Relationship Id="rId4" Type="http://schemas.openxmlformats.org/officeDocument/2006/relationships/image" Target="../media/image25.png"/><Relationship Id="rId3" Type="http://schemas.openxmlformats.org/officeDocument/2006/relationships/tags" Target="../tags/tag414.xml"/><Relationship Id="rId2" Type="http://schemas.openxmlformats.org/officeDocument/2006/relationships/tags" Target="../tags/tag413.xml"/><Relationship Id="rId11" Type="http://schemas.openxmlformats.org/officeDocument/2006/relationships/notesSlide" Target="../notesSlides/notesSlide12.xml"/><Relationship Id="rId10" Type="http://schemas.openxmlformats.org/officeDocument/2006/relationships/slideLayout" Target="../slideLayouts/slideLayout11.xml"/><Relationship Id="rId1" Type="http://schemas.openxmlformats.org/officeDocument/2006/relationships/tags" Target="../tags/tag412.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1.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30.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tags" Target="../tags/tag428.xml"/><Relationship Id="rId2" Type="http://schemas.openxmlformats.org/officeDocument/2006/relationships/tags" Target="../tags/tag427.xml"/><Relationship Id="rId11" Type="http://schemas.openxmlformats.org/officeDocument/2006/relationships/notesSlide" Target="../notesSlides/notesSlide14.xml"/><Relationship Id="rId10" Type="http://schemas.openxmlformats.org/officeDocument/2006/relationships/slideLayout" Target="../slideLayouts/slideLayout11.xml"/><Relationship Id="rId1" Type="http://schemas.openxmlformats.org/officeDocument/2006/relationships/tags" Target="../tags/tag426.xml"/></Relationships>
</file>

<file path=ppt/slides/_rels/slide31.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image" Target="../media/image30.png"/><Relationship Id="rId7" Type="http://schemas.openxmlformats.org/officeDocument/2006/relationships/tags" Target="../tags/tag437.xml"/><Relationship Id="rId6" Type="http://schemas.openxmlformats.org/officeDocument/2006/relationships/image" Target="../media/image29.png"/><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tags" Target="../tags/tag433.xml"/><Relationship Id="rId11" Type="http://schemas.openxmlformats.org/officeDocument/2006/relationships/notesSlide" Target="../notesSlides/notesSlide15.xml"/><Relationship Id="rId10" Type="http://schemas.openxmlformats.org/officeDocument/2006/relationships/slideLayout" Target="../slideLayouts/slideLayout11.xml"/><Relationship Id="rId1" Type="http://schemas.openxmlformats.org/officeDocument/2006/relationships/tags" Target="../tags/tag432.xml"/></Relationships>
</file>

<file path=ppt/slides/_rels/slide32.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15.png"/><Relationship Id="rId7" Type="http://schemas.openxmlformats.org/officeDocument/2006/relationships/image" Target="../media/image18.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 Id="rId3" Type="http://schemas.openxmlformats.org/officeDocument/2006/relationships/tags" Target="../tags/tag441.xml"/><Relationship Id="rId2" Type="http://schemas.openxmlformats.org/officeDocument/2006/relationships/tags" Target="../tags/tag440.xml"/><Relationship Id="rId16" Type="http://schemas.openxmlformats.org/officeDocument/2006/relationships/notesSlide" Target="../notesSlides/notesSlide16.xml"/><Relationship Id="rId15" Type="http://schemas.openxmlformats.org/officeDocument/2006/relationships/slideLayout" Target="../slideLayouts/slideLayout11.xml"/><Relationship Id="rId14" Type="http://schemas.openxmlformats.org/officeDocument/2006/relationships/tags" Target="../tags/tag446.xml"/><Relationship Id="rId13" Type="http://schemas.openxmlformats.org/officeDocument/2006/relationships/tags" Target="../tags/tag445.xml"/><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tags" Target="../tags/tag439.xml"/></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1.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460.xml"/><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70.xml"/><Relationship Id="rId1" Type="http://schemas.openxmlformats.org/officeDocument/2006/relationships/tags" Target="../tags/tag469.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image" Target="../media/image34.png"/><Relationship Id="rId2" Type="http://schemas.openxmlformats.org/officeDocument/2006/relationships/tags" Target="../tags/tag472.xml"/><Relationship Id="rId1" Type="http://schemas.openxmlformats.org/officeDocument/2006/relationships/tags" Target="../tags/tag47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 Id="rId3" Type="http://schemas.openxmlformats.org/officeDocument/2006/relationships/tags" Target="../tags/tag157.xml"/><Relationship Id="rId2" Type="http://schemas.openxmlformats.org/officeDocument/2006/relationships/tags" Target="../tags/tag156.xml"/><Relationship Id="rId11" Type="http://schemas.openxmlformats.org/officeDocument/2006/relationships/notesSlide" Target="../notesSlides/notesSlide1.xml"/><Relationship Id="rId10" Type="http://schemas.openxmlformats.org/officeDocument/2006/relationships/vmlDrawing" Target="../drawings/vmlDrawing1.vml"/><Relationship Id="rId1" Type="http://schemas.openxmlformats.org/officeDocument/2006/relationships/tags" Target="../tags/tag155.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image" Target="../media/image35.png"/><Relationship Id="rId2" Type="http://schemas.openxmlformats.org/officeDocument/2006/relationships/tags" Target="../tags/tag476.xml"/><Relationship Id="rId1" Type="http://schemas.openxmlformats.org/officeDocument/2006/relationships/tags" Target="../tags/tag47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7.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3" Type="http://schemas.openxmlformats.org/officeDocument/2006/relationships/slideLayout" Target="../slideLayouts/slideLayout1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tags" Target="../tags/tag171.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image" Target="../media/image3.jpeg"/><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tags" Target="../tags/tag170.xml"/></Relationships>
</file>

<file path=ppt/slides/_rels/slide8.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image" Target="../media/image4.png"/><Relationship Id="rId2" Type="http://schemas.openxmlformats.org/officeDocument/2006/relationships/tags" Target="../tags/tag192.xml"/><Relationship Id="rId18" Type="http://schemas.openxmlformats.org/officeDocument/2006/relationships/slideLayout" Target="../slideLayouts/slideLayout11.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image" Target="../media/image5.png"/><Relationship Id="rId3" Type="http://schemas.openxmlformats.org/officeDocument/2006/relationships/tags" Target="../tags/tag209.xml"/><Relationship Id="rId2" Type="http://schemas.openxmlformats.org/officeDocument/2006/relationships/tags" Target="../tags/tag208.xml"/><Relationship Id="rId10" Type="http://schemas.openxmlformats.org/officeDocument/2006/relationships/notesSlide" Target="../notesSlides/notesSlide2.xml"/><Relationship Id="rId1" Type="http://schemas.openxmlformats.org/officeDocument/2006/relationships/tags" Target="../tags/tag2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1"/>
            </p:custDataLst>
          </p:nvPr>
        </p:nvSpPr>
        <p:spPr/>
        <p:txBody>
          <a:bodyPr/>
          <a:p>
            <a:pPr marL="0" indent="0" algn="l">
              <a:lnSpc>
                <a:spcPct val="100000"/>
              </a:lnSpc>
              <a:spcBef>
                <a:spcPts val="0"/>
              </a:spcBef>
              <a:spcAft>
                <a:spcPts val="0"/>
              </a:spcAft>
              <a:buSzPct val="100000"/>
              <a:buNone/>
            </a:pPr>
            <a:r>
              <a:rPr lang="en-US" altLang="zh-CN" sz="6600">
                <a:solidFill>
                  <a:schemeClr val="accent1"/>
                </a:solidFill>
              </a:rPr>
              <a:t>CUPT2022</a:t>
            </a:r>
            <a:endParaRPr lang="en-US" altLang="zh-CN" sz="6600">
              <a:solidFill>
                <a:schemeClr val="accent1"/>
              </a:solidFill>
            </a:endParaRPr>
          </a:p>
        </p:txBody>
      </p:sp>
      <p:sp>
        <p:nvSpPr>
          <p:cNvPr id="4" name="副标题 3"/>
          <p:cNvSpPr>
            <a:spLocks noGrp="1"/>
          </p:cNvSpPr>
          <p:nvPr>
            <p:ph type="subTitle" idx="1"/>
            <p:custDataLst>
              <p:tags r:id="rId2"/>
            </p:custDataLst>
          </p:nvPr>
        </p:nvSpPr>
        <p:spPr/>
        <p:txBody>
          <a:bodyPr/>
          <a:p>
            <a:pPr marL="0" indent="0" algn="l">
              <a:lnSpc>
                <a:spcPct val="100000"/>
              </a:lnSpc>
              <a:spcBef>
                <a:spcPts val="0"/>
              </a:spcBef>
              <a:spcAft>
                <a:spcPts val="1000"/>
              </a:spcAft>
              <a:buSzPct val="100000"/>
              <a:buNone/>
            </a:pPr>
            <a:r>
              <a:rPr lang="zh-CN" altLang="en-US" sz="2400" dirty="0">
                <a:solidFill>
                  <a:schemeClr val="dk1">
                    <a:lumMod val="75000"/>
                    <a:lumOff val="25000"/>
                  </a:schemeClr>
                </a:solidFill>
              </a:rPr>
              <a:t>等势线|正方报告</a:t>
            </a:r>
            <a:endParaRPr lang="zh-CN" altLang="en-US" sz="2400" dirty="0">
              <a:solidFill>
                <a:schemeClr val="dk1">
                  <a:lumMod val="75000"/>
                  <a:lumOff val="25000"/>
                </a:schemeClr>
              </a:solidFill>
            </a:endParaRPr>
          </a:p>
        </p:txBody>
      </p:sp>
      <p:sp>
        <p:nvSpPr>
          <p:cNvPr id="6" name="文本占位符 5"/>
          <p:cNvSpPr>
            <a:spLocks noGrp="1"/>
          </p:cNvSpPr>
          <p:nvPr>
            <p:ph type="body" sz="quarter" idx="13"/>
            <p:custDataLst>
              <p:tags r:id="rId3"/>
            </p:custDataLst>
          </p:nvPr>
        </p:nvSpPr>
        <p:spPr/>
        <p:txBody>
          <a:bodyPr/>
          <a:p>
            <a:pPr marL="0" indent="0" algn="l">
              <a:lnSpc>
                <a:spcPct val="130000"/>
              </a:lnSpc>
              <a:spcBef>
                <a:spcPts val="0"/>
              </a:spcBef>
              <a:spcAft>
                <a:spcPts val="1000"/>
              </a:spcAft>
              <a:buSzPct val="100000"/>
              <a:buNone/>
            </a:pPr>
            <a:r>
              <a:rPr lang="en-US" altLang="zh-CN" sz="2400" dirty="0">
                <a:solidFill>
                  <a:schemeClr val="accent1"/>
                </a:solidFill>
                <a:sym typeface="+mn-ea"/>
              </a:rPr>
              <a:t>Equipotential Line </a:t>
            </a:r>
            <a:endParaRPr lang="en-US" altLang="zh-CN" sz="2400" dirty="0">
              <a:solidFill>
                <a:schemeClr val="accent1"/>
              </a:solidFill>
              <a:sym typeface="+mn-ea"/>
            </a:endParaRPr>
          </a:p>
        </p:txBody>
      </p:sp>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9"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5400675" cy="521970"/>
          </a:xfrm>
          <a:prstGeom prst="rect">
            <a:avLst/>
          </a:prstGeom>
          <a:noFill/>
        </p:spPr>
        <p:txBody>
          <a:bodyPr wrap="square" rtlCol="0">
            <a:spAutoFit/>
          </a:bodyPr>
          <a:p>
            <a:r>
              <a:rPr lang="zh-CN" altLang="en-US" sz="2800" b="1" dirty="0">
                <a:solidFill>
                  <a:schemeClr val="accent1"/>
                </a:solidFill>
                <a:latin typeface="微软雅黑" panose="020B0503020204020204" pitchFamily="34" charset="-122"/>
                <a:ea typeface="微软雅黑" panose="020B0503020204020204" pitchFamily="34" charset="-122"/>
              </a:rPr>
              <a:t>预实验</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2121230" y="349219"/>
            <a:ext cx="8521767" cy="460375"/>
          </a:xfrm>
          <a:prstGeom prst="rect">
            <a:avLst/>
          </a:prstGeom>
        </p:spPr>
        <p:txBody>
          <a:bodyPr wrap="square">
            <a:spAutoFit/>
          </a:bodyPr>
          <a:p>
            <a:r>
              <a:rPr lang="zh-CN" altLang="en-US" sz="2400" dirty="0">
                <a:solidFill>
                  <a:schemeClr val="dk1"/>
                </a:solidFill>
                <a:latin typeface="微软雅黑" panose="020B0503020204020204" pitchFamily="34" charset="-122"/>
                <a:ea typeface="微软雅黑" panose="020B0503020204020204" pitchFamily="34" charset="-122"/>
              </a:rPr>
              <a:t>电压随时间变化</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rcRect l="5505" t="9166" r="10858" b="6795"/>
          <a:stretch>
            <a:fillRect/>
          </a:stretch>
        </p:blipFill>
        <p:spPr>
          <a:xfrm>
            <a:off x="230505" y="924560"/>
            <a:ext cx="7124700" cy="5480685"/>
          </a:xfrm>
          <a:prstGeom prst="rect">
            <a:avLst/>
          </a:prstGeom>
        </p:spPr>
      </p:pic>
      <p:sp>
        <p:nvSpPr>
          <p:cNvPr id="7" name="矩形 6"/>
          <p:cNvSpPr/>
          <p:nvPr>
            <p:custDataLst>
              <p:tags r:id="rId5"/>
            </p:custDataLst>
          </p:nvPr>
        </p:nvSpPr>
        <p:spPr>
          <a:xfrm>
            <a:off x="1706880" y="4783455"/>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 name="矩形 7"/>
          <p:cNvSpPr/>
          <p:nvPr>
            <p:custDataLst>
              <p:tags r:id="rId6"/>
            </p:custDataLst>
          </p:nvPr>
        </p:nvSpPr>
        <p:spPr>
          <a:xfrm>
            <a:off x="2178685" y="4910455"/>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 name="矩形 8"/>
          <p:cNvSpPr/>
          <p:nvPr>
            <p:custDataLst>
              <p:tags r:id="rId7"/>
            </p:custDataLst>
          </p:nvPr>
        </p:nvSpPr>
        <p:spPr>
          <a:xfrm>
            <a:off x="2665730" y="294513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0" name="矩形 9"/>
          <p:cNvSpPr/>
          <p:nvPr>
            <p:custDataLst>
              <p:tags r:id="rId8"/>
            </p:custDataLst>
          </p:nvPr>
        </p:nvSpPr>
        <p:spPr>
          <a:xfrm>
            <a:off x="3154680" y="362712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矩形 11"/>
          <p:cNvSpPr/>
          <p:nvPr>
            <p:custDataLst>
              <p:tags r:id="rId9"/>
            </p:custDataLst>
          </p:nvPr>
        </p:nvSpPr>
        <p:spPr>
          <a:xfrm>
            <a:off x="3662680" y="268478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矩形 12"/>
          <p:cNvSpPr/>
          <p:nvPr>
            <p:custDataLst>
              <p:tags r:id="rId10"/>
            </p:custDataLst>
          </p:nvPr>
        </p:nvSpPr>
        <p:spPr>
          <a:xfrm>
            <a:off x="4170680" y="3126105"/>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矩形 13"/>
          <p:cNvSpPr/>
          <p:nvPr>
            <p:custDataLst>
              <p:tags r:id="rId11"/>
            </p:custDataLst>
          </p:nvPr>
        </p:nvSpPr>
        <p:spPr>
          <a:xfrm>
            <a:off x="4653915" y="539623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5" name="矩形 14"/>
          <p:cNvSpPr/>
          <p:nvPr>
            <p:custDataLst>
              <p:tags r:id="rId12"/>
            </p:custDataLst>
          </p:nvPr>
        </p:nvSpPr>
        <p:spPr>
          <a:xfrm>
            <a:off x="5164455" y="2472055"/>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6" name="矩形 15"/>
          <p:cNvSpPr/>
          <p:nvPr>
            <p:custDataLst>
              <p:tags r:id="rId13"/>
            </p:custDataLst>
          </p:nvPr>
        </p:nvSpPr>
        <p:spPr>
          <a:xfrm>
            <a:off x="5643880" y="186563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7" name="矩形 16"/>
          <p:cNvSpPr/>
          <p:nvPr>
            <p:custDataLst>
              <p:tags r:id="rId14"/>
            </p:custDataLst>
          </p:nvPr>
        </p:nvSpPr>
        <p:spPr>
          <a:xfrm>
            <a:off x="6599555" y="3627120"/>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8" name="矩形 17"/>
          <p:cNvSpPr/>
          <p:nvPr>
            <p:custDataLst>
              <p:tags r:id="rId15"/>
            </p:custDataLst>
          </p:nvPr>
        </p:nvSpPr>
        <p:spPr>
          <a:xfrm>
            <a:off x="5953125" y="2760345"/>
            <a:ext cx="75565" cy="7556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16"/>
            </p:custDataLst>
          </p:nvPr>
        </p:nvSpPr>
        <p:spPr>
          <a:xfrm>
            <a:off x="2665730" y="6405245"/>
            <a:ext cx="354266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：电压随时间变化图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7726680" y="1296035"/>
            <a:ext cx="3848100" cy="922020"/>
          </a:xfrm>
          <a:prstGeom prst="rect">
            <a:avLst/>
          </a:prstGeom>
          <a:noFill/>
        </p:spPr>
        <p:txBody>
          <a:bodyPr wrap="square" rtlCol="0">
            <a:spAutoFit/>
          </a:bodyPr>
          <a:p>
            <a:pPr>
              <a:lnSpc>
                <a:spcPct val="150000"/>
              </a:lnSpc>
            </a:pPr>
            <a:r>
              <a:rPr lang="zh-CN" alt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测量水槽中某一点的电势随时间的变化情况，在一分钟内变化小于</a:t>
            </a:r>
            <a:r>
              <a:rPr lang="en-US" alt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1mV </a:t>
            </a:r>
            <a:r>
              <a:rPr lang="zh-CN" alt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750810" y="2467610"/>
            <a:ext cx="3823970" cy="368300"/>
          </a:xfrm>
          <a:prstGeom prst="rect">
            <a:avLst/>
          </a:prstGeom>
          <a:noFill/>
        </p:spPr>
        <p:txBody>
          <a:bodyPr wrap="square" rtlCol="0">
            <a:spAutoFit/>
          </a:bodyPr>
          <a:p>
            <a:r>
              <a:rPr lang="zh-CN" alt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相对变化小于</a:t>
            </a:r>
            <a:r>
              <a:rPr lang="en-US" alt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0.022%</a:t>
            </a:r>
            <a:endParaRPr lang="en-US" alt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5400675"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预实验</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fontScale="30000"/>
          </a:bodyPr>
          <a:p>
            <a:pPr marL="0" algn="ctr">
              <a:buNone/>
            </a:pPr>
            <a:r>
              <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rPr>
              <a:t>PARTTHREE</a:t>
            </a:r>
            <a:endPar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标题 5"/>
          <p:cNvSpPr>
            <a:spLocks noGrp="1"/>
          </p:cNvSpPr>
          <p:nvPr>
            <p:ph type="title"/>
            <p:custDataLst>
              <p:tags r:id="rId2"/>
            </p:custDataLst>
          </p:nvPr>
        </p:nvSpPr>
        <p:spPr/>
        <p:txBody>
          <a:bodyPr>
            <a:normAutofit fontScale="90000"/>
          </a:bodyPr>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理论</a:t>
            </a:r>
            <a:endParaRPr lang="zh-CN" altLang="en-US" sz="4900" dirty="0">
              <a:solidFill>
                <a:schemeClr val="accent1"/>
              </a:solidFill>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分析</a:t>
            </a:r>
            <a:endParaRPr lang="zh-CN" altLang="en-US" sz="4900" dirty="0">
              <a:solidFill>
                <a:schemeClr val="accent1"/>
              </a:solidFill>
            </a:endParaRPr>
          </a:p>
        </p:txBody>
      </p:sp>
      <p:sp>
        <p:nvSpPr>
          <p:cNvPr id="7" name="文本占位符 6"/>
          <p:cNvSpPr>
            <a:spLocks noGrp="1"/>
          </p:cNvSpPr>
          <p:nvPr>
            <p:ph type="body" idx="1"/>
            <p:custDataLst>
              <p:tags r:id="rId3"/>
            </p:custDataLst>
          </p:nvPr>
        </p:nvSpPr>
        <p:spPr/>
        <p:txBody>
          <a:bodyPr/>
          <a:p>
            <a:r>
              <a:rPr lang="zh-CN" altLang="en-US">
                <a:solidFill>
                  <a:schemeClr val="dk1">
                    <a:lumMod val="75000"/>
                    <a:lumOff val="25000"/>
                  </a:schemeClr>
                </a:solidFill>
              </a:rPr>
              <a:t>点击此处添加正文，文字是您思炼，为了演示发布的良好效果，请言简意赅的阐述您的观点。点击此处添加正文，请言简意赅的阐述您的观点。</a:t>
            </a:r>
            <a:endParaRPr lang="zh-CN" altLang="en-US">
              <a:solidFill>
                <a:schemeClr val="dk1">
                  <a:lumMod val="75000"/>
                  <a:lumOff val="25000"/>
                </a:schemeClr>
              </a:solidFill>
            </a:endParaRPr>
          </a:p>
        </p:txBody>
      </p:sp>
    </p:spTree>
    <p:custDataLst>
      <p:tags r:id="rId4"/>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p>
            <a:r>
              <a:rPr lang="zh-CN" altLang="en-US" sz="2800" b="1" dirty="0">
                <a:solidFill>
                  <a:schemeClr val="accent1"/>
                </a:solidFill>
                <a:latin typeface="微软雅黑" panose="020B0503020204020204" pitchFamily="34" charset="-122"/>
                <a:ea typeface="微软雅黑" panose="020B0503020204020204" pitchFamily="34" charset="-122"/>
              </a:rPr>
              <a:t>理论分析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5617845" y="1183640"/>
            <a:ext cx="956945" cy="460375"/>
          </a:xfrm>
          <a:prstGeom prst="rect">
            <a:avLst/>
          </a:prstGeom>
          <a:noFill/>
        </p:spPr>
        <p:txBody>
          <a:bodyPr wrap="square" rtlCol="0">
            <a:spAutoFit/>
          </a:bodyPr>
          <a:p>
            <a:r>
              <a:rPr lang="en-US" altLang="zh-CN" sz="2400" b="1">
                <a:solidFill>
                  <a:schemeClr val="dk1"/>
                </a:solidFill>
                <a:latin typeface="微软雅黑" panose="020B0503020204020204" pitchFamily="34" charset="-122"/>
                <a:ea typeface="微软雅黑" panose="020B0503020204020204" pitchFamily="34" charset="-122"/>
              </a:rPr>
              <a:t>J</a:t>
            </a:r>
            <a:r>
              <a:rPr lang="en-US" altLang="zh-CN" sz="2400">
                <a:solidFill>
                  <a:schemeClr val="dk1"/>
                </a:solidFill>
                <a:latin typeface="微软雅黑" panose="020B0503020204020204" pitchFamily="34" charset="-122"/>
                <a:ea typeface="微软雅黑" panose="020B0503020204020204" pitchFamily="34" charset="-122"/>
              </a:rPr>
              <a:t>=σ</a:t>
            </a:r>
            <a:r>
              <a:rPr lang="en-US" altLang="zh-CN" sz="2400" b="1">
                <a:solidFill>
                  <a:schemeClr val="dk1"/>
                </a:solidFill>
                <a:latin typeface="微软雅黑" panose="020B0503020204020204" pitchFamily="34" charset="-122"/>
                <a:ea typeface="微软雅黑" panose="020B0503020204020204" pitchFamily="34" charset="-122"/>
              </a:rPr>
              <a:t>E</a:t>
            </a:r>
            <a:endParaRPr lang="en-US" altLang="zh-CN" sz="2400" b="1">
              <a:solidFill>
                <a:schemeClr val="dk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4"/>
            </p:custDataLst>
          </p:nvPr>
        </p:nvSpPr>
        <p:spPr>
          <a:xfrm>
            <a:off x="3194685" y="2503170"/>
            <a:ext cx="5801995" cy="2245360"/>
          </a:xfrm>
          <a:prstGeom prst="rect">
            <a:avLst/>
          </a:prstGeom>
          <a:noFill/>
        </p:spPr>
        <p:txBody>
          <a:bodyPr wrap="square" rtlCol="0">
            <a:spAutoFit/>
          </a:bodyPr>
          <a:p>
            <a:r>
              <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均匀导电介质中，电导率σ是常数</a:t>
            </a: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None/>
            </a:pP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None/>
            </a:pPr>
            <a:r>
              <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在稳恒电流场中，可以用电流场描述电场</a:t>
            </a: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ctr">
              <a:buNone/>
            </a:pP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None/>
            </a:pPr>
            <a:r>
              <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电流线与等势线正交</a:t>
            </a: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None/>
            </a:pP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None/>
            </a:pPr>
            <a:r>
              <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可以通过测量液体导体中电势的方式描述等势线</a:t>
            </a:r>
            <a:endParaRPr lang="zh-CN" altLang="en-US" sz="20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0"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理论分析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2172030" y="349219"/>
            <a:ext cx="8521767"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平行板电场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49" name="" r:id="rId4" imgW="914400" imgH="215900" progId="Equation.KSEE3">
                  <p:embed/>
                </p:oleObj>
              </mc:Choice>
              <mc:Fallback>
                <p:oleObj name="" r:id="rId4" imgW="914400" imgH="215900" progId="Equation.KSEE3">
                  <p:embed/>
                  <p:pic>
                    <p:nvPicPr>
                      <p:cNvPr id="0" name="图片 2048"/>
                      <p:cNvPicPr/>
                      <p:nvPr/>
                    </p:nvPicPr>
                    <p:blipFill>
                      <a:blip r:embed="rId5"/>
                      <a:stretch>
                        <a:fillRect/>
                      </a:stretch>
                    </p:blipFill>
                    <p:spPr>
                      <a:xfrm>
                        <a:off x="5638800" y="3321050"/>
                        <a:ext cx="914400" cy="215900"/>
                      </a:xfrm>
                      <a:prstGeom prst="rect">
                        <a:avLst/>
                      </a:prstGeom>
                    </p:spPr>
                  </p:pic>
                </p:oleObj>
              </mc:Fallback>
            </mc:AlternateContent>
          </a:graphicData>
        </a:graphic>
      </p:graphicFrame>
      <p:sp>
        <p:nvSpPr>
          <p:cNvPr id="15" name="文本框 14"/>
          <p:cNvSpPr txBox="1"/>
          <p:nvPr>
            <p:custDataLst>
              <p:tags r:id="rId6"/>
            </p:custDataLst>
          </p:nvPr>
        </p:nvSpPr>
        <p:spPr>
          <a:xfrm>
            <a:off x="1111250" y="3882390"/>
            <a:ext cx="351663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：平行板电场理论原理</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custDataLst>
              <p:tags r:id="rId7"/>
            </p:custDataLst>
          </p:nvPr>
        </p:nvSpPr>
        <p:spPr>
          <a:xfrm>
            <a:off x="675640" y="1437640"/>
            <a:ext cx="3867785" cy="2176780"/>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8"/>
            </p:custDataLst>
          </p:nvPr>
        </p:nvSpPr>
        <p:spPr>
          <a:xfrm>
            <a:off x="2124710" y="1167765"/>
            <a:ext cx="155638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rPr>
              <a:t>绝缘壁</a:t>
            </a: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9"/>
            </p:custDataLst>
          </p:nvPr>
        </p:nvSpPr>
        <p:spPr>
          <a:xfrm>
            <a:off x="2124710" y="3355975"/>
            <a:ext cx="155638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rPr>
              <a:t>绝缘壁</a:t>
            </a: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10"/>
            </p:custDataLst>
          </p:nvPr>
        </p:nvSpPr>
        <p:spPr>
          <a:xfrm>
            <a:off x="88900" y="2207260"/>
            <a:ext cx="658495"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U</a:t>
            </a:r>
            <a:r>
              <a:rPr lang="en-US" altLang="zh-CN" baseline="-25000">
                <a:solidFill>
                  <a:schemeClr val="dk1"/>
                </a:solidFill>
                <a:latin typeface="微软雅黑" panose="020B0503020204020204" pitchFamily="34" charset="-122"/>
                <a:ea typeface="微软雅黑" panose="020B0503020204020204" pitchFamily="34" charset="-122"/>
              </a:rPr>
              <a:t>0</a:t>
            </a:r>
            <a:endParaRPr lang="en-US" altLang="zh-CN" baseline="-25000">
              <a:solidFill>
                <a:schemeClr val="dk1"/>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1"/>
            </p:custDataLst>
          </p:nvPr>
        </p:nvSpPr>
        <p:spPr>
          <a:xfrm>
            <a:off x="4627880" y="2339975"/>
            <a:ext cx="671195"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0V</a:t>
            </a:r>
            <a:endParaRPr lang="en-US" altLang="zh-CN">
              <a:solidFill>
                <a:schemeClr val="dk1"/>
              </a:solidFill>
              <a:latin typeface="微软雅黑" panose="020B0503020204020204" pitchFamily="34" charset="-122"/>
              <a:ea typeface="微软雅黑" panose="020B0503020204020204" pitchFamily="34" charset="-122"/>
            </a:endParaRPr>
          </a:p>
        </p:txBody>
      </p:sp>
      <p:cxnSp>
        <p:nvCxnSpPr>
          <p:cNvPr id="16" name="直接箭头连接符 15"/>
          <p:cNvCxnSpPr>
            <a:stCxn id="13" idx="3"/>
          </p:cNvCxnSpPr>
          <p:nvPr>
            <p:custDataLst>
              <p:tags r:id="rId12"/>
            </p:custDataLst>
          </p:nvPr>
        </p:nvCxnSpPr>
        <p:spPr>
          <a:xfrm>
            <a:off x="747395" y="2392045"/>
            <a:ext cx="1316990" cy="9525"/>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13"/>
            </p:custDataLst>
          </p:nvPr>
        </p:nvCxnSpPr>
        <p:spPr>
          <a:xfrm flipV="1">
            <a:off x="675640" y="969010"/>
            <a:ext cx="3807460" cy="11430"/>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14"/>
            </p:custDataLst>
          </p:nvPr>
        </p:nvSpPr>
        <p:spPr>
          <a:xfrm>
            <a:off x="1142365" y="2450465"/>
            <a:ext cx="98171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x</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15"/>
            </p:custDataLst>
          </p:nvPr>
        </p:nvSpPr>
        <p:spPr>
          <a:xfrm>
            <a:off x="9640570" y="31750"/>
            <a:ext cx="74676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s</a:t>
            </a:r>
            <a:endParaRPr lang="en-US" altLang="zh-CN">
              <a:solidFill>
                <a:schemeClr val="dk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custDataLst>
                  <p:tags r:id="rId16"/>
                </p:custDataLst>
              </p:nvPr>
            </p:nvSpPr>
            <p:spPr>
              <a:xfrm>
                <a:off x="747395" y="4762500"/>
                <a:ext cx="3512185" cy="135191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𝐸</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e>
                            <m:sub>
                              <m:r>
                                <a:rPr lang="en-US" altLang="zh-CN" i="1">
                                  <a:solidFill>
                                    <a:schemeClr val="dk1"/>
                                  </a:solidFill>
                                  <a:latin typeface="Cambria Math" panose="02040503050406030204" charset="0"/>
                                  <a:ea typeface="MS Mincho" charset="0"/>
                                  <a:cs typeface="Cambria Math" panose="02040503050406030204" charset="0"/>
                                </a:rPr>
                                <m:t>0</m:t>
                              </m:r>
                            </m:sub>
                          </m:sSub>
                        </m:num>
                        <m:den>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𝑠</m:t>
                          </m:r>
                        </m:den>
                      </m:f>
                    </m:oMath>
                  </m:oMathPara>
                </a14:m>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𝑠</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num>
                        <m:den>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𝑠</m:t>
                          </m:r>
                        </m:den>
                      </m:f>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e>
                        <m:sub>
                          <m:r>
                            <a:rPr lang="en-US" altLang="zh-CN" i="1">
                              <a:solidFill>
                                <a:schemeClr val="dk1"/>
                              </a:solidFill>
                              <a:latin typeface="Cambria Math" panose="02040503050406030204" charset="0"/>
                              <a:ea typeface="MS Mincho" charset="0"/>
                              <a:cs typeface="Cambria Math" panose="02040503050406030204" charset="0"/>
                            </a:rPr>
                            <m:t>0</m:t>
                          </m:r>
                        </m:sub>
                      </m:sSub>
                    </m:oMath>
                  </m:oMathPara>
                </a14:m>
                <a:endParaRPr lang="en-US" altLang="zh-CN" i="1">
                  <a:solidFill>
                    <a:schemeClr val="dk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custDataLst>
                  <p:tags r:id="rId17"/>
                </p:custDataLst>
              </p:nvPr>
            </p:nvSpPr>
            <p:spPr>
              <a:xfrm>
                <a:off x="747395" y="4762500"/>
                <a:ext cx="3512185" cy="1351915"/>
              </a:xfrm>
              <a:prstGeom prst="rect">
                <a:avLst/>
              </a:prstGeom>
              <a:blipFill rotWithShape="1">
                <a:blip r:embed="rId18"/>
                <a:stretch>
                  <a:fillRect/>
                </a:stretch>
              </a:blipFill>
            </p:spPr>
            <p:txBody>
              <a:bodyPr/>
              <a:lstStyle/>
              <a:p>
                <a:r>
                  <a:rPr lang="zh-CN" altLang="en-US">
                    <a:noFill/>
                  </a:rPr>
                  <a:t> </a:t>
                </a:r>
              </a:p>
            </p:txBody>
          </p:sp>
        </mc:Fallback>
      </mc:AlternateContent>
      <p:pic>
        <p:nvPicPr>
          <p:cNvPr id="12" name="图片 11" descr="屏幕截图 2022-04-29 161803"/>
          <p:cNvPicPr>
            <a:picLocks noChangeAspect="1"/>
          </p:cNvPicPr>
          <p:nvPr/>
        </p:nvPicPr>
        <p:blipFill>
          <a:blip r:embed="rId19"/>
          <a:stretch>
            <a:fillRect/>
          </a:stretch>
        </p:blipFill>
        <p:spPr>
          <a:xfrm>
            <a:off x="5733415" y="969010"/>
            <a:ext cx="5881370" cy="4971415"/>
          </a:xfrm>
          <a:prstGeom prst="rect">
            <a:avLst/>
          </a:prstGeom>
        </p:spPr>
      </p:pic>
      <p:sp>
        <p:nvSpPr>
          <p:cNvPr id="20" name="文本框 19"/>
          <p:cNvSpPr txBox="1"/>
          <p:nvPr>
            <p:custDataLst>
              <p:tags r:id="rId20"/>
            </p:custDataLst>
          </p:nvPr>
        </p:nvSpPr>
        <p:spPr>
          <a:xfrm>
            <a:off x="6662420" y="6055995"/>
            <a:ext cx="42170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理论</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理论分析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2172030" y="349219"/>
            <a:ext cx="8521767"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圆柱形电场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custDataLst>
                  <p:tags r:id="rId4"/>
                </p:custDataLst>
              </p:nvPr>
            </p:nvSpPr>
            <p:spPr>
              <a:xfrm>
                <a:off x="7217410" y="201930"/>
                <a:ext cx="3435350" cy="323913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𝑗</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𝜎</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𝐸</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𝐼</m:t>
                          </m:r>
                        </m:num>
                        <m:den>
                          <m:r>
                            <a:rPr lang="en-US" altLang="zh-CN" i="1">
                              <a:solidFill>
                                <a:schemeClr val="dk1"/>
                              </a:solidFill>
                              <a:latin typeface="Cambria Math" panose="02040503050406030204" charset="0"/>
                              <a:ea typeface="MS Mincho" charset="0"/>
                              <a:cs typeface="Cambria Math" panose="02040503050406030204" charset="0"/>
                            </a:rPr>
                            <m:t>2</m:t>
                          </m:r>
                          <m:r>
                            <a:rPr lang="en-US" altLang="zh-CN" i="1">
                              <a:solidFill>
                                <a:schemeClr val="dk1"/>
                              </a:solidFill>
                              <a:latin typeface="Cambria Math" panose="02040503050406030204" charset="0"/>
                              <a:ea typeface="MS Mincho" charset="0"/>
                              <a:cs typeface="Cambria Math" panose="02040503050406030204" charset="0"/>
                            </a:rPr>
                            <m:t>𝜋</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𝑟ℎ</m:t>
                          </m:r>
                        </m:den>
                      </m:f>
                    </m:oMath>
                  </m:oMathPara>
                </a14:m>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𝑑𝑈</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𝐸𝑑𝑟</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MS Mincho" charset="0"/>
                              <a:cs typeface="Cambria Math" panose="02040503050406030204" charset="0"/>
                            </a:rPr>
                            <m:t>1</m:t>
                          </m:r>
                        </m:num>
                        <m:den>
                          <m:r>
                            <a:rPr lang="en-US" altLang="zh-CN" i="1">
                              <a:solidFill>
                                <a:schemeClr val="dk1"/>
                              </a:solidFill>
                              <a:latin typeface="Cambria Math" panose="02040503050406030204" charset="0"/>
                              <a:ea typeface="MS Mincho" charset="0"/>
                              <a:cs typeface="Cambria Math" panose="02040503050406030204" charset="0"/>
                            </a:rPr>
                            <m:t>𝜎</m:t>
                          </m:r>
                        </m:den>
                      </m:f>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𝐼</m:t>
                          </m:r>
                        </m:num>
                        <m:den>
                          <m:r>
                            <a:rPr lang="en-US" altLang="zh-CN" i="1">
                              <a:solidFill>
                                <a:schemeClr val="dk1"/>
                              </a:solidFill>
                              <a:latin typeface="Cambria Math" panose="02040503050406030204" charset="0"/>
                              <a:ea typeface="MS Mincho" charset="0"/>
                              <a:cs typeface="Cambria Math" panose="02040503050406030204" charset="0"/>
                            </a:rPr>
                            <m:t>2</m:t>
                          </m:r>
                          <m:r>
                            <a:rPr lang="en-US" altLang="zh-CN" i="1">
                              <a:solidFill>
                                <a:schemeClr val="dk1"/>
                              </a:solidFill>
                              <a:latin typeface="Cambria Math" panose="02040503050406030204" charset="0"/>
                              <a:ea typeface="MS Mincho" charset="0"/>
                              <a:cs typeface="Cambria Math" panose="02040503050406030204" charset="0"/>
                            </a:rPr>
                            <m:t>𝜋</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𝑟ℎ</m:t>
                          </m:r>
                        </m:den>
                      </m:f>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𝑑𝑟</m:t>
                      </m:r>
                    </m:oMath>
                  </m:oMathPara>
                </a14:m>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𝑎</m:t>
                      </m:r>
                      <m:r>
                        <a:rPr lang="en-US" altLang="zh-CN" i="1">
                          <a:solidFill>
                            <a:schemeClr val="dk1"/>
                          </a:solidFill>
                          <a:latin typeface="Cambria Math" panose="02040503050406030204" charset="0"/>
                          <a:ea typeface="MS Mincho" charset="0"/>
                          <a:cs typeface="Cambria Math" panose="02040503050406030204" charset="0"/>
                        </a:rPr>
                        <m:t>)=</m:t>
                      </m:r>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e>
                        <m:sub>
                          <m:r>
                            <a:rPr lang="en-US" altLang="zh-CN" i="1">
                              <a:solidFill>
                                <a:schemeClr val="dk1"/>
                              </a:solidFill>
                              <a:latin typeface="Cambria Math" panose="02040503050406030204" charset="0"/>
                              <a:ea typeface="MS Mincho" charset="0"/>
                              <a:cs typeface="Cambria Math" panose="02040503050406030204" charset="0"/>
                            </a:rPr>
                            <m:t>0</m:t>
                          </m:r>
                        </m:sub>
                      </m:sSub>
                      <m:r>
                        <a:rPr lang="en-US" altLang="zh-CN" i="1">
                          <a:solidFill>
                            <a:schemeClr val="dk1"/>
                          </a:solidFill>
                          <a:latin typeface="Cambria Math" panose="02040503050406030204" charset="0"/>
                          <a:ea typeface="MS Mincho" charset="0"/>
                          <a:cs typeface="Cambria Math" panose="02040503050406030204" charset="0"/>
                        </a:rPr>
                        <m:t>  ,  </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𝑅</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0</m:t>
                      </m:r>
                    </m:oMath>
                  </m:oMathPara>
                </a14:m>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𝑟</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𝑈</m:t>
                              </m:r>
                            </m:e>
                            <m:sub>
                              <m:r>
                                <a:rPr lang="en-US" altLang="zh-CN" i="1">
                                  <a:solidFill>
                                    <a:schemeClr val="dk1"/>
                                  </a:solidFill>
                                  <a:latin typeface="Cambria Math" panose="02040503050406030204" charset="0"/>
                                  <a:ea typeface="MS Mincho" charset="0"/>
                                  <a:cs typeface="Cambria Math" panose="02040503050406030204" charset="0"/>
                                </a:rPr>
                                <m:t>0</m:t>
                              </m:r>
                            </m:sub>
                          </m:sSub>
                        </m:num>
                        <m:den>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𝑙𝑛</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𝑅</m:t>
                              </m:r>
                            </m:num>
                            <m:den>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𝑎</m:t>
                              </m:r>
                            </m:den>
                          </m:f>
                        </m:den>
                      </m:f>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𝑙𝑛</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𝑅</m:t>
                          </m:r>
                        </m:num>
                        <m:den>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𝑟</m:t>
                          </m:r>
                        </m:den>
                      </m:f>
                    </m:oMath>
                  </m:oMathPara>
                </a14:m>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i="1">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custDataLst>
                  <p:tags r:id="rId5"/>
                </p:custDataLst>
              </p:nvPr>
            </p:nvSpPr>
            <p:spPr>
              <a:xfrm>
                <a:off x="7217410" y="201930"/>
                <a:ext cx="3435350" cy="3239135"/>
              </a:xfrm>
              <a:prstGeom prst="rect">
                <a:avLst/>
              </a:prstGeom>
              <a:blipFill rotWithShape="1">
                <a:blip r:embed="rId6"/>
                <a:stretch>
                  <a:fillRect/>
                </a:stretch>
              </a:blipFill>
            </p:spPr>
            <p:txBody>
              <a:bodyPr/>
              <a:lstStyle/>
              <a:p>
                <a:r>
                  <a:rPr lang="zh-CN" altLang="en-US">
                    <a:noFill/>
                  </a:rPr>
                  <a:t> </a:t>
                </a:r>
              </a:p>
            </p:txBody>
          </p:sp>
        </mc:Fallback>
      </mc:AlternateContent>
      <p:sp>
        <p:nvSpPr>
          <p:cNvPr id="7" name="椭圆 6"/>
          <p:cNvSpPr/>
          <p:nvPr>
            <p:custDataLst>
              <p:tags r:id="rId7"/>
            </p:custDataLst>
          </p:nvPr>
        </p:nvSpPr>
        <p:spPr>
          <a:xfrm>
            <a:off x="7515860" y="3342640"/>
            <a:ext cx="2678430" cy="2687320"/>
          </a:xfrm>
          <a:prstGeom prst="ellipse">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5" name="椭圆 4"/>
          <p:cNvSpPr/>
          <p:nvPr>
            <p:custDataLst>
              <p:tags r:id="rId8"/>
            </p:custDataLst>
          </p:nvPr>
        </p:nvSpPr>
        <p:spPr>
          <a:xfrm>
            <a:off x="8698865" y="4538345"/>
            <a:ext cx="312420" cy="295910"/>
          </a:xfrm>
          <a:prstGeom prst="ellipse">
            <a:avLst/>
          </a:prstGeom>
          <a:solidFill>
            <a:schemeClr val="lt1"/>
          </a:solid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9"/>
            </p:custDataLst>
          </p:nvPr>
        </p:nvSpPr>
        <p:spPr>
          <a:xfrm>
            <a:off x="9498965" y="4320540"/>
            <a:ext cx="28829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R</a:t>
            </a:r>
            <a:endParaRPr lang="en-US" altLang="zh-CN">
              <a:solidFill>
                <a:schemeClr val="dk1"/>
              </a:solidFill>
              <a:latin typeface="微软雅黑" panose="020B0503020204020204" pitchFamily="34" charset="-122"/>
              <a:ea typeface="微软雅黑" panose="020B0503020204020204" pitchFamily="34" charset="-122"/>
            </a:endParaRPr>
          </a:p>
        </p:txBody>
      </p:sp>
      <p:cxnSp>
        <p:nvCxnSpPr>
          <p:cNvPr id="12" name="直接箭头连接符 11"/>
          <p:cNvCxnSpPr>
            <a:endCxn id="7" idx="6"/>
          </p:cNvCxnSpPr>
          <p:nvPr>
            <p:custDataLst>
              <p:tags r:id="rId10"/>
            </p:custDataLst>
          </p:nvPr>
        </p:nvCxnSpPr>
        <p:spPr>
          <a:xfrm>
            <a:off x="8870315" y="4683125"/>
            <a:ext cx="1323975" cy="317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5" idx="1"/>
          </p:cNvCxnSpPr>
          <p:nvPr>
            <p:custDataLst>
              <p:tags r:id="rId11"/>
            </p:custDataLst>
          </p:nvPr>
        </p:nvCxnSpPr>
        <p:spPr>
          <a:xfrm flipH="1" flipV="1">
            <a:off x="8744585" y="4581525"/>
            <a:ext cx="125095" cy="1016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2"/>
            </p:custDataLst>
          </p:nvPr>
        </p:nvSpPr>
        <p:spPr>
          <a:xfrm>
            <a:off x="8568690" y="4465955"/>
            <a:ext cx="192405"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a</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13"/>
            </p:custDataLst>
          </p:nvPr>
        </p:nvSpPr>
        <p:spPr>
          <a:xfrm>
            <a:off x="7217410" y="6167755"/>
            <a:ext cx="311340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：圆柱形电场理论原理图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14"/>
            </p:custDataLst>
          </p:nvPr>
        </p:nvSpPr>
        <p:spPr>
          <a:xfrm>
            <a:off x="1798320" y="6405245"/>
            <a:ext cx="337947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：圆柱形电场理论电势分布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15"/>
            </p:custDataLst>
          </p:nvPr>
        </p:nvSpPr>
        <p:spPr>
          <a:xfrm>
            <a:off x="10330815" y="3342640"/>
            <a:ext cx="153606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液体深度为</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h</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descr="屏幕截图 2022-04-29 161818"/>
          <p:cNvPicPr>
            <a:picLocks noChangeAspect="1"/>
          </p:cNvPicPr>
          <p:nvPr/>
        </p:nvPicPr>
        <p:blipFill>
          <a:blip r:embed="rId16"/>
          <a:stretch>
            <a:fillRect/>
          </a:stretch>
        </p:blipFill>
        <p:spPr>
          <a:xfrm>
            <a:off x="605790" y="1042670"/>
            <a:ext cx="6141085" cy="5125085"/>
          </a:xfrm>
          <a:prstGeom prst="rect">
            <a:avLst/>
          </a:prstGeom>
        </p:spPr>
      </p:pic>
    </p:spTree>
    <p:custDataLst>
      <p:tags r:id="rId1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理论分析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2172030" y="349219"/>
            <a:ext cx="8521767"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双电极电场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custDataLst>
                  <p:tags r:id="rId4"/>
                </p:custDataLst>
              </p:nvPr>
            </p:nvSpPr>
            <p:spPr>
              <a:xfrm>
                <a:off x="566420" y="3193415"/>
                <a:ext cx="5147310" cy="218567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d>
                        <m:dPr>
                          <m:begChr m:val="{"/>
                          <m:endChr m:val=""/>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dPr>
                        <m:e>
                          <m:eqArr>
                            <m:eqArr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eqArrPr>
                            <m:e>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𝜑</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0</m:t>
                              </m:r>
                            </m:e>
                            <m:e>
                              <m:r>
                                <a:rPr lang="en-US" altLang="zh-CN" i="1">
                                  <a:solidFill>
                                    <a:schemeClr val="dk1"/>
                                  </a:solidFill>
                                  <a:latin typeface="Cambria Math" panose="02040503050406030204" charset="0"/>
                                  <a:ea typeface="MS Mincho" charset="0"/>
                                  <a:cs typeface="Cambria Math" panose="02040503050406030204" charset="0"/>
                                </a:rPr>
                                <m:t>𝜑</m:t>
                              </m:r>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MS Mincho" charset="0"/>
                                      <a:cs typeface="Cambria Math" panose="02040503050406030204" charset="0"/>
                                    </a:rPr>
                                    <m:t>|</m:t>
                                  </m:r>
                                </m:e>
                                <m:sub>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𝑙</m:t>
                                      </m:r>
                                      <m:r>
                                        <a:rPr lang="en-US" altLang="zh-CN" i="1">
                                          <a:solidFill>
                                            <a:schemeClr val="dk1"/>
                                          </a:solidFill>
                                          <a:latin typeface="Cambria Math" panose="02040503050406030204" charset="0"/>
                                          <a:ea typeface="MS Mincho" charset="0"/>
                                          <a:cs typeface="Cambria Math" panose="02040503050406030204" charset="0"/>
                                        </a:rPr>
                                        <m:t>)</m:t>
                                      </m:r>
                                    </m:e>
                                    <m:sup>
                                      <m:r>
                                        <a:rPr lang="en-US" altLang="zh-CN" i="1">
                                          <a:solidFill>
                                            <a:schemeClr val="dk1"/>
                                          </a:solidFill>
                                          <a:latin typeface="Cambria Math" panose="02040503050406030204" charset="0"/>
                                          <a:ea typeface="MS Mincho" charset="0"/>
                                          <a:cs typeface="Cambria Math" panose="02040503050406030204" charset="0"/>
                                        </a:rPr>
                                        <m:t>2</m:t>
                                      </m:r>
                                    </m:sup>
                                  </m:sSup>
                                  <m:r>
                                    <a:rPr lang="en-US" altLang="zh-CN" i="1">
                                      <a:solidFill>
                                        <a:schemeClr val="dk1"/>
                                      </a:solidFill>
                                      <a:latin typeface="Cambria Math" panose="02040503050406030204" charset="0"/>
                                      <a:ea typeface="MS Mincho" charset="0"/>
                                      <a:cs typeface="Cambria Math" panose="02040503050406030204" charset="0"/>
                                    </a:rPr>
                                    <m:t>+</m:t>
                                  </m:r>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𝑦</m:t>
                                      </m:r>
                                    </m:e>
                                    <m:sup>
                                      <m:r>
                                        <a:rPr lang="en-US" altLang="zh-CN" i="1">
                                          <a:solidFill>
                                            <a:schemeClr val="dk1"/>
                                          </a:solidFill>
                                          <a:latin typeface="Cambria Math" panose="02040503050406030204" charset="0"/>
                                          <a:ea typeface="MS Mincho" charset="0"/>
                                          <a:cs typeface="Cambria Math" panose="02040503050406030204" charset="0"/>
                                        </a:rPr>
                                        <m:t>2</m:t>
                                      </m:r>
                                    </m:sup>
                                  </m:sSup>
                                  <m:r>
                                    <a:rPr lang="en-US" altLang="zh-CN" i="1">
                                      <a:solidFill>
                                        <a:schemeClr val="dk1"/>
                                      </a:solidFill>
                                      <a:latin typeface="Cambria Math" panose="02040503050406030204" charset="0"/>
                                      <a:ea typeface="MS Mincho" charset="0"/>
                                      <a:cs typeface="Cambria Math" panose="02040503050406030204" charset="0"/>
                                    </a:rPr>
                                    <m:t>=</m:t>
                                  </m:r>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𝑎</m:t>
                                      </m:r>
                                    </m:e>
                                    <m:sup>
                                      <m:r>
                                        <a:rPr lang="en-US" altLang="zh-CN" i="1">
                                          <a:solidFill>
                                            <a:schemeClr val="dk1"/>
                                          </a:solidFill>
                                          <a:latin typeface="Cambria Math" panose="02040503050406030204" charset="0"/>
                                          <a:ea typeface="MS Mincho" charset="0"/>
                                          <a:cs typeface="Cambria Math" panose="02040503050406030204" charset="0"/>
                                        </a:rPr>
                                        <m:t>2</m:t>
                                      </m:r>
                                    </m:sup>
                                  </m:sSup>
                                </m:sub>
                              </m:sSub>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0</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𝑉</m:t>
                              </m:r>
                            </m:e>
                            <m:e>
                              <m:r>
                                <a:rPr lang="en-US" altLang="zh-CN" i="1">
                                  <a:solidFill>
                                    <a:schemeClr val="dk1"/>
                                  </a:solidFill>
                                  <a:latin typeface="Cambria Math" panose="02040503050406030204" charset="0"/>
                                  <a:ea typeface="MS Mincho" charset="0"/>
                                  <a:cs typeface="Cambria Math" panose="02040503050406030204" charset="0"/>
                                </a:rPr>
                                <m:t>𝜑</m:t>
                              </m:r>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MS Mincho" charset="0"/>
                                      <a:cs typeface="Cambria Math" panose="02040503050406030204" charset="0"/>
                                    </a:rPr>
                                    <m:t>|</m:t>
                                  </m:r>
                                </m:e>
                                <m:sub>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𝑙</m:t>
                                      </m:r>
                                      <m:r>
                                        <a:rPr lang="en-US" altLang="zh-CN" i="1">
                                          <a:solidFill>
                                            <a:schemeClr val="dk1"/>
                                          </a:solidFill>
                                          <a:latin typeface="Cambria Math" panose="02040503050406030204" charset="0"/>
                                          <a:ea typeface="MS Mincho" charset="0"/>
                                          <a:cs typeface="Cambria Math" panose="02040503050406030204" charset="0"/>
                                        </a:rPr>
                                        <m:t>)</m:t>
                                      </m:r>
                                    </m:e>
                                    <m:sup>
                                      <m:r>
                                        <a:rPr lang="en-US" altLang="zh-CN" i="1">
                                          <a:solidFill>
                                            <a:schemeClr val="dk1"/>
                                          </a:solidFill>
                                          <a:latin typeface="Cambria Math" panose="02040503050406030204" charset="0"/>
                                          <a:ea typeface="MS Mincho" charset="0"/>
                                          <a:cs typeface="Cambria Math" panose="02040503050406030204" charset="0"/>
                                        </a:rPr>
                                        <m:t>2</m:t>
                                      </m:r>
                                    </m:sup>
                                  </m:sSup>
                                  <m:r>
                                    <a:rPr lang="en-US" altLang="zh-CN" i="1">
                                      <a:solidFill>
                                        <a:schemeClr val="dk1"/>
                                      </a:solidFill>
                                      <a:latin typeface="Cambria Math" panose="02040503050406030204" charset="0"/>
                                      <a:ea typeface="MS Mincho" charset="0"/>
                                      <a:cs typeface="Cambria Math" panose="02040503050406030204" charset="0"/>
                                    </a:rPr>
                                    <m:t>+</m:t>
                                  </m:r>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𝑦</m:t>
                                      </m:r>
                                    </m:e>
                                    <m:sup>
                                      <m:r>
                                        <a:rPr lang="en-US" altLang="zh-CN" i="1">
                                          <a:solidFill>
                                            <a:schemeClr val="dk1"/>
                                          </a:solidFill>
                                          <a:latin typeface="Cambria Math" panose="02040503050406030204" charset="0"/>
                                          <a:ea typeface="MS Mincho" charset="0"/>
                                          <a:cs typeface="Cambria Math" panose="02040503050406030204" charset="0"/>
                                        </a:rPr>
                                        <m:t>2</m:t>
                                      </m:r>
                                    </m:sup>
                                  </m:sSup>
                                  <m:r>
                                    <a:rPr lang="en-US" altLang="zh-CN" i="1">
                                      <a:solidFill>
                                        <a:schemeClr val="dk1"/>
                                      </a:solidFill>
                                      <a:latin typeface="Cambria Math" panose="02040503050406030204" charset="0"/>
                                      <a:ea typeface="MS Mincho" charset="0"/>
                                      <a:cs typeface="Cambria Math" panose="02040503050406030204" charset="0"/>
                                    </a:rPr>
                                    <m:t>=</m:t>
                                  </m:r>
                                  <m:sSup>
                                    <m:sSup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pPr>
                                    <m:e>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𝑎</m:t>
                                      </m:r>
                                    </m:e>
                                    <m:sup>
                                      <m:r>
                                        <a:rPr lang="en-US" altLang="zh-CN" i="1">
                                          <a:solidFill>
                                            <a:schemeClr val="dk1"/>
                                          </a:solidFill>
                                          <a:latin typeface="Cambria Math" panose="02040503050406030204" charset="0"/>
                                          <a:ea typeface="MS Mincho" charset="0"/>
                                          <a:cs typeface="Cambria Math" panose="02040503050406030204" charset="0"/>
                                        </a:rPr>
                                        <m:t>2</m:t>
                                      </m:r>
                                    </m:sup>
                                  </m:sSup>
                                </m:sub>
                              </m:sSub>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12</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𝑉</m:t>
                              </m:r>
                            </m:e>
                            <m:e>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MS Mincho" charset="0"/>
                                      <a:cs typeface="Cambria Math" panose="02040503050406030204" charset="0"/>
                                    </a:rPr>
                                    <m:t>𝜕𝜑</m:t>
                                  </m:r>
                                </m:num>
                                <m:den>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den>
                              </m:f>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MS Mincho" charset="0"/>
                                      <a:cs typeface="Cambria Math" panose="02040503050406030204" charset="0"/>
                                    </a:rPr>
                                    <m:t>|</m:t>
                                  </m:r>
                                </m:e>
                                <m:sub>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𝑥</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𝑠</m:t>
                                      </m:r>
                                    </m:num>
                                    <m:den>
                                      <m:r>
                                        <a:rPr lang="en-US" altLang="zh-CN" i="1">
                                          <a:solidFill>
                                            <a:schemeClr val="dk1"/>
                                          </a:solidFill>
                                          <a:latin typeface="Cambria Math" panose="02040503050406030204" charset="0"/>
                                          <a:ea typeface="MS Mincho" charset="0"/>
                                          <a:cs typeface="Cambria Math" panose="02040503050406030204" charset="0"/>
                                        </a:rPr>
                                        <m:t>2</m:t>
                                      </m:r>
                                    </m:den>
                                  </m:f>
                                </m:sub>
                              </m:sSub>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0</m:t>
                              </m:r>
                            </m:e>
                            <m:e>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MS Mincho" charset="0"/>
                                      <a:cs typeface="Cambria Math" panose="02040503050406030204" charset="0"/>
                                    </a:rPr>
                                    <m:t>𝜕𝜑</m:t>
                                  </m:r>
                                </m:num>
                                <m:den>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𝑦</m:t>
                                  </m:r>
                                </m:den>
                              </m:f>
                              <m:sSub>
                                <m:sSub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dk1"/>
                                      </a:solidFill>
                                      <a:latin typeface="Cambria Math" panose="02040503050406030204" charset="0"/>
                                      <a:ea typeface="MS Mincho" charset="0"/>
                                      <a:cs typeface="Cambria Math" panose="02040503050406030204" charset="0"/>
                                    </a:rPr>
                                    <m:t>|</m:t>
                                  </m:r>
                                </m:e>
                                <m:sub>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𝑦</m:t>
                                  </m:r>
                                  <m:r>
                                    <a:rPr lang="en-US" altLang="zh-CN" i="1">
                                      <a:solidFill>
                                        <a:schemeClr val="dk1"/>
                                      </a:solidFill>
                                      <a:latin typeface="Cambria Math" panose="02040503050406030204" charset="0"/>
                                      <a:ea typeface="MS Mincho" charset="0"/>
                                      <a:cs typeface="Cambria Math" panose="02040503050406030204" charset="0"/>
                                    </a:rPr>
                                    <m:t>=±</m:t>
                                  </m:r>
                                  <m:f>
                                    <m:fPr>
                                      <m:ctrlPr>
                                        <a:rPr lang="en-US" altLang="zh-CN" i="1">
                                          <a:solidFill>
                                            <a:schemeClr val="dk1"/>
                                          </a:solidFill>
                                          <a:latin typeface="Cambria Math" panose="02040503050406030204" charset="0"/>
                                          <a:ea typeface="微软雅黑" panose="020B0503020204020204" pitchFamily="34" charset="-122"/>
                                          <a:cs typeface="Cambria Math" panose="02040503050406030204" charset="0"/>
                                        </a:rPr>
                                      </m:ctrlPr>
                                    </m:fPr>
                                    <m:num>
                                      <m:r>
                                        <a:rPr lang="en-US" altLang="zh-CN" i="1">
                                          <a:solidFill>
                                            <a:schemeClr val="dk1"/>
                                          </a:solidFill>
                                          <a:latin typeface="Cambria Math" panose="02040503050406030204" charset="0"/>
                                          <a:ea typeface="微软雅黑" panose="020B0503020204020204" pitchFamily="34" charset="-122"/>
                                          <a:cs typeface="Cambria Math" panose="02040503050406030204" charset="0"/>
                                        </a:rPr>
                                        <m:t>𝑑</m:t>
                                      </m:r>
                                    </m:num>
                                    <m:den>
                                      <m:r>
                                        <a:rPr lang="en-US" altLang="zh-CN" i="1">
                                          <a:solidFill>
                                            <a:schemeClr val="dk1"/>
                                          </a:solidFill>
                                          <a:latin typeface="Cambria Math" panose="02040503050406030204" charset="0"/>
                                          <a:ea typeface="MS Mincho" charset="0"/>
                                          <a:cs typeface="Cambria Math" panose="02040503050406030204" charset="0"/>
                                        </a:rPr>
                                        <m:t>2</m:t>
                                      </m:r>
                                    </m:den>
                                  </m:f>
                                </m:sub>
                              </m:sSub>
                              <m:r>
                                <a:rPr lang="en-US" altLang="zh-CN" i="1">
                                  <a:solidFill>
                                    <a:schemeClr val="dk1"/>
                                  </a:solidFill>
                                  <a:latin typeface="Cambria Math" panose="02040503050406030204" charset="0"/>
                                  <a:ea typeface="MS Mincho" charset="0"/>
                                  <a:cs typeface="Cambria Math" panose="02040503050406030204" charset="0"/>
                                </a:rPr>
                                <m:t>=</m:t>
                              </m:r>
                              <m:r>
                                <a:rPr lang="en-US" altLang="zh-CN" i="1">
                                  <a:solidFill>
                                    <a:schemeClr val="dk1"/>
                                  </a:solidFill>
                                  <a:latin typeface="Cambria Math" panose="02040503050406030204" charset="0"/>
                                  <a:ea typeface="MS Mincho" charset="0"/>
                                  <a:cs typeface="Cambria Math" panose="02040503050406030204" charset="0"/>
                                </a:rPr>
                                <m:t>0</m:t>
                              </m:r>
                            </m:e>
                          </m:eqArr>
                        </m:e>
                      </m:d>
                    </m:oMath>
                  </m:oMathPara>
                </a14:m>
                <a:endParaRPr lang="en-US" altLang="zh-CN" i="1">
                  <a:solidFill>
                    <a:schemeClr val="dk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16" name="文本框 15"/>
              <p:cNvSpPr txBox="1">
                <a:spLocks noRot="1" noChangeAspect="1" noMove="1" noResize="1" noEditPoints="1" noAdjustHandles="1" noChangeArrowheads="1" noChangeShapeType="1" noTextEdit="1"/>
              </p:cNvSpPr>
              <p:nvPr>
                <p:custDataLst>
                  <p:tags r:id="rId5"/>
                </p:custDataLst>
              </p:nvPr>
            </p:nvSpPr>
            <p:spPr>
              <a:xfrm>
                <a:off x="566420" y="3193415"/>
                <a:ext cx="5147310" cy="2185670"/>
              </a:xfrm>
              <a:prstGeom prst="rect">
                <a:avLst/>
              </a:prstGeom>
              <a:blipFill rotWithShape="1">
                <a:blip r:embed="rId6"/>
                <a:stretch>
                  <a:fillRect/>
                </a:stretch>
              </a:blipFill>
            </p:spPr>
            <p:txBody>
              <a:bodyPr/>
              <a:lstStyle/>
              <a:p>
                <a:r>
                  <a:rPr lang="zh-CN" altLang="en-US">
                    <a:noFill/>
                  </a:rPr>
                  <a:t> </a:t>
                </a:r>
              </a:p>
            </p:txBody>
          </p:sp>
        </mc:Fallback>
      </mc:AlternateContent>
      <p:pic>
        <p:nvPicPr>
          <p:cNvPr id="3" name="图片 2"/>
          <p:cNvPicPr>
            <a:picLocks noChangeAspect="1"/>
          </p:cNvPicPr>
          <p:nvPr>
            <p:custDataLst>
              <p:tags r:id="rId7"/>
            </p:custDataLst>
          </p:nvPr>
        </p:nvPicPr>
        <p:blipFill>
          <a:blip r:embed="rId8"/>
          <a:stretch>
            <a:fillRect/>
          </a:stretch>
        </p:blipFill>
        <p:spPr>
          <a:xfrm>
            <a:off x="6795135" y="955675"/>
            <a:ext cx="4811395" cy="3403600"/>
          </a:xfrm>
          <a:prstGeom prst="rect">
            <a:avLst/>
          </a:prstGeom>
        </p:spPr>
      </p:pic>
      <p:cxnSp>
        <p:nvCxnSpPr>
          <p:cNvPr id="17" name="直接箭头连接符 16"/>
          <p:cNvCxnSpPr/>
          <p:nvPr>
            <p:custDataLst>
              <p:tags r:id="rId9"/>
            </p:custDataLst>
          </p:nvPr>
        </p:nvCxnSpPr>
        <p:spPr>
          <a:xfrm>
            <a:off x="6945630" y="881380"/>
            <a:ext cx="4427220" cy="8890"/>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10"/>
            </p:custDataLst>
          </p:nvPr>
        </p:nvCxnSpPr>
        <p:spPr>
          <a:xfrm>
            <a:off x="6700520" y="1098550"/>
            <a:ext cx="0" cy="3112770"/>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1"/>
            </p:custDataLst>
          </p:nvPr>
        </p:nvCxnSpPr>
        <p:spPr>
          <a:xfrm flipV="1">
            <a:off x="9190355" y="2124710"/>
            <a:ext cx="0" cy="5219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2"/>
            </p:custDataLst>
          </p:nvPr>
        </p:nvCxnSpPr>
        <p:spPr>
          <a:xfrm>
            <a:off x="9190355" y="2655570"/>
            <a:ext cx="622300"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3"/>
            </p:custDataLst>
          </p:nvPr>
        </p:nvSpPr>
        <p:spPr>
          <a:xfrm>
            <a:off x="8926830" y="534035"/>
            <a:ext cx="43815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s</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4"/>
            </p:custDataLst>
          </p:nvPr>
        </p:nvSpPr>
        <p:spPr>
          <a:xfrm>
            <a:off x="6358255" y="2420620"/>
            <a:ext cx="26289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d</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15"/>
            </p:custDataLst>
          </p:nvPr>
        </p:nvSpPr>
        <p:spPr>
          <a:xfrm>
            <a:off x="9724390" y="2474595"/>
            <a:ext cx="272415"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x</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16"/>
            </p:custDataLst>
          </p:nvPr>
        </p:nvSpPr>
        <p:spPr>
          <a:xfrm>
            <a:off x="9040495" y="1758315"/>
            <a:ext cx="210820"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rPr>
              <a:t>y</a:t>
            </a:r>
            <a:endParaRPr lang="en-US" altLang="zh-CN">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7"/>
            </p:custDataLst>
          </p:nvPr>
        </p:nvSpPr>
        <p:spPr>
          <a:xfrm>
            <a:off x="566420" y="956310"/>
            <a:ext cx="5464175" cy="1753235"/>
          </a:xfrm>
          <a:prstGeom prst="rect">
            <a:avLst/>
          </a:prstGeom>
          <a:noFill/>
        </p:spPr>
        <p:txBody>
          <a:bodyPr wrap="square" rtlCol="0">
            <a:spAutoFit/>
          </a:bodyPr>
          <a:p>
            <a:pPr>
              <a:lnSpc>
                <a:spcPct val="15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对于该区域等效电场，无自由电荷分布，有边界处盒子四周绝缘，为第二类边界条件（电场平行于界面）；电极界面为等势面，有第一类边界条件。电势分布可通过如下拉普拉斯方程求解得到。</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18"/>
            </p:custDataLst>
          </p:nvPr>
        </p:nvSpPr>
        <p:spPr>
          <a:xfrm>
            <a:off x="7691755" y="4571365"/>
            <a:ext cx="319659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：双电极电场理论原理图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理论分析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3"/>
            </p:custDataLst>
          </p:nvPr>
        </p:nvSpPr>
        <p:spPr>
          <a:xfrm>
            <a:off x="2172030" y="349219"/>
            <a:ext cx="8521767"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sym typeface="+mn-ea"/>
              </a:rPr>
              <a:t>双电极电场</a:t>
            </a:r>
            <a:endParaRPr lang="zh-CN" altLang="en-US" sz="2400" dirty="0">
              <a:solidFill>
                <a:schemeClr val="dk1"/>
              </a:solidFill>
              <a:latin typeface="微软雅黑" panose="020B0503020204020204" pitchFamily="34" charset="-122"/>
              <a:ea typeface="微软雅黑" panose="020B0503020204020204" pitchFamily="34" charset="-122"/>
              <a:sym typeface="+mn-ea"/>
            </a:endParaRPr>
          </a:p>
        </p:txBody>
      </p:sp>
      <p:sp>
        <p:nvSpPr>
          <p:cNvPr id="7" name="文本框 6"/>
          <p:cNvSpPr txBox="1"/>
          <p:nvPr>
            <p:custDataLst>
              <p:tags r:id="rId4"/>
            </p:custDataLst>
          </p:nvPr>
        </p:nvSpPr>
        <p:spPr>
          <a:xfrm>
            <a:off x="797560" y="1156335"/>
            <a:ext cx="3369310" cy="922020"/>
          </a:xfrm>
          <a:prstGeom prst="rect">
            <a:avLst/>
          </a:prstGeom>
          <a:noFill/>
        </p:spPr>
        <p:txBody>
          <a:bodyPr wrap="square" rtlCol="0">
            <a:spAutoFit/>
          </a:bodyPr>
          <a:p>
            <a:pPr>
              <a:lnSpc>
                <a:spcPct val="150000"/>
              </a:lnSpc>
            </a:pP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方程难以解析求解，带入</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mathematica</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进行数值求解</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屏幕截图 2022-04-29 161734"/>
          <p:cNvPicPr>
            <a:picLocks noChangeAspect="1"/>
          </p:cNvPicPr>
          <p:nvPr/>
        </p:nvPicPr>
        <p:blipFill>
          <a:blip r:embed="rId5"/>
          <a:stretch>
            <a:fillRect/>
          </a:stretch>
        </p:blipFill>
        <p:spPr>
          <a:xfrm>
            <a:off x="4472305" y="432435"/>
            <a:ext cx="6546850" cy="5598160"/>
          </a:xfrm>
          <a:prstGeom prst="rect">
            <a:avLst/>
          </a:prstGeom>
        </p:spPr>
      </p:pic>
      <p:sp>
        <p:nvSpPr>
          <p:cNvPr id="9" name="文本框 8"/>
          <p:cNvSpPr txBox="1"/>
          <p:nvPr>
            <p:custDataLst>
              <p:tags r:id="rId6"/>
            </p:custDataLst>
          </p:nvPr>
        </p:nvSpPr>
        <p:spPr>
          <a:xfrm>
            <a:off x="5806440" y="6146800"/>
            <a:ext cx="435356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：双电极电场理论电势分布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fontScale="40000"/>
          </a:bodyPr>
          <a:p>
            <a:pPr marL="0" algn="ctr">
              <a:buNone/>
            </a:pPr>
            <a:r>
              <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rPr>
              <a:t>PARTFOUR</a:t>
            </a:r>
            <a:endPar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标题 5"/>
          <p:cNvSpPr>
            <a:spLocks noGrp="1"/>
          </p:cNvSpPr>
          <p:nvPr>
            <p:ph type="title"/>
            <p:custDataLst>
              <p:tags r:id="rId2"/>
            </p:custDataLst>
          </p:nvPr>
        </p:nvSpPr>
        <p:spPr/>
        <p:txBody>
          <a:bodyPr>
            <a:normAutofit fontScale="90000"/>
          </a:bodyPr>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实验与</a:t>
            </a:r>
            <a:endParaRPr lang="zh-CN" altLang="en-US" sz="4900" dirty="0">
              <a:solidFill>
                <a:schemeClr val="accent1"/>
              </a:solidFill>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数据分析</a:t>
            </a:r>
            <a:endParaRPr lang="zh-CN" altLang="en-US" sz="4900"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9"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平行板电场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2" name="图片 1" descr="实验装置2改进平板"/>
          <p:cNvPicPr>
            <a:picLocks noChangeAspect="1"/>
          </p:cNvPicPr>
          <p:nvPr/>
        </p:nvPicPr>
        <p:blipFill>
          <a:blip r:embed="rId4"/>
          <a:stretch>
            <a:fillRect/>
          </a:stretch>
        </p:blipFill>
        <p:spPr>
          <a:xfrm rot="16200000">
            <a:off x="5956300" y="264795"/>
            <a:ext cx="4925060" cy="6566535"/>
          </a:xfrm>
          <a:prstGeom prst="rect">
            <a:avLst/>
          </a:prstGeom>
        </p:spPr>
      </p:pic>
      <p:sp>
        <p:nvSpPr>
          <p:cNvPr id="3" name="文本框 2"/>
          <p:cNvSpPr txBox="1"/>
          <p:nvPr>
            <p:custDataLst>
              <p:tags r:id="rId5"/>
            </p:custDataLst>
          </p:nvPr>
        </p:nvSpPr>
        <p:spPr>
          <a:xfrm>
            <a:off x="5135880" y="3041015"/>
            <a:ext cx="72834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铜线</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5" name="文本框 4"/>
          <p:cNvSpPr txBox="1"/>
          <p:nvPr>
            <p:custDataLst>
              <p:tags r:id="rId6"/>
            </p:custDataLst>
          </p:nvPr>
        </p:nvSpPr>
        <p:spPr>
          <a:xfrm>
            <a:off x="11055350" y="2038985"/>
            <a:ext cx="72834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铜线</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460375" y="1283335"/>
            <a:ext cx="3997325" cy="2168525"/>
          </a:xfrm>
          <a:prstGeom prst="rect">
            <a:avLst/>
          </a:prstGeom>
          <a:noFill/>
        </p:spPr>
        <p:txBody>
          <a:bodyPr wrap="square" rtlCol="0">
            <a:spAutoFit/>
          </a:bodyPr>
          <a:p>
            <a:pPr>
              <a:lnSpc>
                <a:spcPct val="150000"/>
              </a:lnSpc>
            </a:pPr>
            <a:r>
              <a:rPr lang="zh-CN" altLang="en-US">
                <a:solidFill>
                  <a:schemeClr val="dk1"/>
                </a:solidFill>
                <a:latin typeface="微软雅黑" panose="020B0503020204020204" pitchFamily="34" charset="-122"/>
                <a:ea typeface="微软雅黑" panose="020B0503020204020204" pitchFamily="34" charset="-122"/>
              </a:rPr>
              <a:t>根据预实验测量结果，对实验装置进行改进，在铝箔连接电路处贴上铜导线，使电流、电压更加均匀得分布。</a:t>
            </a:r>
            <a:endParaRPr lang="zh-CN" altLang="en-US">
              <a:solidFill>
                <a:schemeClr val="dk1"/>
              </a:solidFill>
              <a:latin typeface="微软雅黑" panose="020B0503020204020204" pitchFamily="34" charset="-122"/>
              <a:ea typeface="微软雅黑" panose="020B0503020204020204" pitchFamily="34" charset="-122"/>
            </a:endParaRPr>
          </a:p>
          <a:p>
            <a:pPr>
              <a:lnSpc>
                <a:spcPct val="150000"/>
              </a:lnSpc>
            </a:pPr>
            <a:endParaRPr lang="zh-CN" altLang="en-US">
              <a:solidFill>
                <a:schemeClr val="dk1"/>
              </a:solidFill>
              <a:latin typeface="微软雅黑" panose="020B0503020204020204" pitchFamily="34" charset="-122"/>
              <a:ea typeface="微软雅黑" panose="020B0503020204020204" pitchFamily="34" charset="-122"/>
            </a:endParaRPr>
          </a:p>
          <a:p>
            <a:pPr>
              <a:lnSpc>
                <a:spcPct val="150000"/>
              </a:lnSpc>
            </a:pPr>
            <a:r>
              <a:rPr lang="zh-CN" altLang="en-US">
                <a:solidFill>
                  <a:schemeClr val="dk1"/>
                </a:solidFill>
                <a:latin typeface="微软雅黑" panose="020B0503020204020204" pitchFamily="34" charset="-122"/>
                <a:ea typeface="微软雅黑" panose="020B0503020204020204" pitchFamily="34" charset="-122"/>
              </a:rPr>
              <a:t>采取与预实验相同的电路与测量方式</a:t>
            </a: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8"/>
            </p:custDataLst>
          </p:nvPr>
        </p:nvSpPr>
        <p:spPr>
          <a:xfrm>
            <a:off x="6962775" y="6165215"/>
            <a:ext cx="373380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：平行板电场实验装置改进图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 y="3556441"/>
            <a:ext cx="3225297" cy="707886"/>
          </a:xfrm>
          <a:prstGeom prst="rect">
            <a:avLst/>
          </a:prstGeom>
          <a:noFill/>
        </p:spPr>
        <p:txBody>
          <a:bodyPr wrap="square" rtlCol="0">
            <a:spAutoFit/>
          </a:bodyPr>
          <a:p>
            <a:pPr algn="r"/>
            <a:r>
              <a:rPr lang="en-US" altLang="zh-CN" sz="4000" b="1" dirty="0">
                <a:solidFill>
                  <a:schemeClr val="l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en-US" altLang="zh-CN" sz="4000" b="1" dirty="0">
              <a:solidFill>
                <a:schemeClr val="l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custDataLst>
              <p:tags r:id="rId2"/>
            </p:custDataLst>
          </p:nvPr>
        </p:nvSpPr>
        <p:spPr>
          <a:xfrm>
            <a:off x="0" y="0"/>
            <a:ext cx="12192635" cy="110871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lt1"/>
              </a:solidFill>
              <a:highlight>
                <a:srgbClr val="1171F1"/>
              </a:highlight>
              <a:latin typeface="Arial" panose="020B0604020202020204" pitchFamily="34" charset="0"/>
              <a:ea typeface="微软雅黑" panose="020B0503020204020204" pitchFamily="34" charset="-122"/>
              <a:sym typeface="Arial" panose="020B0604020202020204" pitchFamily="34" charset="0"/>
            </a:endParaRPr>
          </a:p>
        </p:txBody>
      </p:sp>
      <p:sp>
        <p:nvSpPr>
          <p:cNvPr id="225" name="文本框 224"/>
          <p:cNvSpPr txBox="1"/>
          <p:nvPr>
            <p:custDataLst>
              <p:tags r:id="rId3"/>
            </p:custDataLst>
          </p:nvPr>
        </p:nvSpPr>
        <p:spPr>
          <a:xfrm>
            <a:off x="3475355" y="2315210"/>
            <a:ext cx="3240000" cy="600710"/>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lang="zh-CN" altLang="en-US" sz="1000" dirty="0">
                <a:solidFill>
                  <a:schemeClr val="dk1"/>
                </a:solidFill>
                <a:latin typeface="Arial" panose="020B0604020202020204" pitchFamily="34" charset="0"/>
                <a:ea typeface="微软雅黑" panose="020B0503020204020204" pitchFamily="34" charset="-122"/>
              </a:rPr>
              <a:t>赛题回顾</a:t>
            </a:r>
            <a:endParaRPr lang="zh-CN" altLang="en-US" sz="1000" dirty="0">
              <a:solidFill>
                <a:schemeClr val="dk1"/>
              </a:solidFill>
              <a:latin typeface="Arial" panose="020B0604020202020204" pitchFamily="34" charset="0"/>
              <a:ea typeface="微软雅黑" panose="020B0503020204020204" pitchFamily="34" charset="-122"/>
            </a:endParaRPr>
          </a:p>
        </p:txBody>
      </p:sp>
      <p:sp>
        <p:nvSpPr>
          <p:cNvPr id="222" name="文本框 221"/>
          <p:cNvSpPr txBox="1"/>
          <p:nvPr>
            <p:custDataLst>
              <p:tags r:id="rId4"/>
            </p:custDataLst>
          </p:nvPr>
        </p:nvSpPr>
        <p:spPr>
          <a:xfrm>
            <a:off x="3478855" y="1397728"/>
            <a:ext cx="815340" cy="768350"/>
          </a:xfrm>
          <a:prstGeom prst="rect">
            <a:avLst/>
          </a:prstGeom>
          <a:noFill/>
        </p:spPr>
        <p:txBody>
          <a:bodyPr wrap="square" rtlCol="0">
            <a:normAutofit/>
          </a:bodyPr>
          <a:p>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直接连接符 17"/>
          <p:cNvCxnSpPr/>
          <p:nvPr>
            <p:custDataLst>
              <p:tags r:id="rId5"/>
            </p:custDataLst>
          </p:nvPr>
        </p:nvCxnSpPr>
        <p:spPr>
          <a:xfrm rot="10800000">
            <a:off x="3602680" y="2148298"/>
            <a:ext cx="1080135" cy="635"/>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6"/>
            </p:custDataLst>
          </p:nvPr>
        </p:nvSpPr>
        <p:spPr>
          <a:xfrm>
            <a:off x="3476625" y="4053205"/>
            <a:ext cx="3240000" cy="621665"/>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lang="zh-CN" altLang="en-US" sz="1000" dirty="0">
                <a:solidFill>
                  <a:schemeClr val="dk1"/>
                </a:solidFill>
                <a:latin typeface="Arial" panose="020B0604020202020204" pitchFamily="34" charset="0"/>
                <a:ea typeface="微软雅黑" panose="020B0503020204020204" pitchFamily="34" charset="-122"/>
              </a:rPr>
              <a:t>预实验</a:t>
            </a:r>
            <a:endParaRPr lang="zh-CN" altLang="en-US" sz="1000" dirty="0">
              <a:solidFill>
                <a:schemeClr val="dk1"/>
              </a:solidFill>
              <a:latin typeface="Arial" panose="020B0604020202020204" pitchFamily="34" charset="0"/>
              <a:ea typeface="微软雅黑" panose="020B0503020204020204" pitchFamily="34" charset="-122"/>
            </a:endParaRPr>
          </a:p>
        </p:txBody>
      </p:sp>
      <p:sp>
        <p:nvSpPr>
          <p:cNvPr id="118" name="文本框 117"/>
          <p:cNvSpPr txBox="1"/>
          <p:nvPr>
            <p:custDataLst>
              <p:tags r:id="rId7"/>
            </p:custDataLst>
          </p:nvPr>
        </p:nvSpPr>
        <p:spPr>
          <a:xfrm>
            <a:off x="3486475" y="3145621"/>
            <a:ext cx="815340" cy="768350"/>
          </a:xfrm>
          <a:prstGeom prst="rect">
            <a:avLst/>
          </a:prstGeom>
          <a:noFill/>
        </p:spPr>
        <p:txBody>
          <a:bodyPr wrap="square" rtlCol="0">
            <a:normAutofit/>
          </a:bodyPr>
          <a:p>
            <a:r>
              <a:rPr lang="en-US" altLang="zh-CN" sz="4400" b="1">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9" name="直接连接符 118"/>
          <p:cNvCxnSpPr/>
          <p:nvPr>
            <p:custDataLst>
              <p:tags r:id="rId8"/>
            </p:custDataLst>
          </p:nvPr>
        </p:nvCxnSpPr>
        <p:spPr>
          <a:xfrm rot="10800000">
            <a:off x="3610300" y="3889206"/>
            <a:ext cx="1080135" cy="635"/>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125" name="文本框 124"/>
          <p:cNvSpPr txBox="1"/>
          <p:nvPr>
            <p:custDataLst>
              <p:tags r:id="rId9"/>
            </p:custDataLst>
          </p:nvPr>
        </p:nvSpPr>
        <p:spPr>
          <a:xfrm>
            <a:off x="7604125" y="2315210"/>
            <a:ext cx="3240000" cy="600710"/>
          </a:xfrm>
          <a:prstGeom prst="rect">
            <a:avLst/>
          </a:prstGeom>
          <a:noFill/>
        </p:spPr>
        <p:txBody>
          <a:bodyPr wrap="square" rtlCol="0">
            <a:normAutofit fontScale="90000"/>
          </a:bodyPr>
          <a:p>
            <a:pPr marL="0" lvl="0" indent="-285750" algn="just" fontAlgn="ctr">
              <a:lnSpc>
                <a:spcPct val="130000"/>
              </a:lnSpc>
              <a:spcBef>
                <a:spcPts val="1000"/>
              </a:spcBef>
              <a:spcAft>
                <a:spcPts val="0"/>
              </a:spcAft>
              <a:buSzPct val="100000"/>
              <a:buFont typeface="Wingdings" panose="05000000000000000000" charset="0"/>
              <a:buNone/>
            </a:pPr>
            <a:r>
              <a:rPr lang="zh-CN" altLang="en-US" sz="1000" dirty="0">
                <a:solidFill>
                  <a:schemeClr val="dk1"/>
                </a:solidFill>
                <a:latin typeface="Arial" panose="020B0604020202020204" pitchFamily="34" charset="0"/>
                <a:ea typeface="微软雅黑" panose="020B0503020204020204" pitchFamily="34" charset="-122"/>
              </a:rPr>
              <a:t>实验与</a:t>
            </a:r>
            <a:endParaRPr lang="zh-CN" altLang="en-US" sz="1000" dirty="0">
              <a:solidFill>
                <a:schemeClr val="dk1"/>
              </a:solidFill>
              <a:latin typeface="Arial" panose="020B0604020202020204" pitchFamily="34" charset="0"/>
              <a:ea typeface="微软雅黑" panose="020B0503020204020204" pitchFamily="34" charset="-122"/>
            </a:endParaRPr>
          </a:p>
          <a:p>
            <a:pPr marL="0" lvl="0" indent="-285750" algn="just" fontAlgn="ctr">
              <a:lnSpc>
                <a:spcPct val="130000"/>
              </a:lnSpc>
              <a:spcBef>
                <a:spcPts val="1000"/>
              </a:spcBef>
              <a:spcAft>
                <a:spcPts val="0"/>
              </a:spcAft>
              <a:buSzPct val="100000"/>
              <a:buFont typeface="Wingdings" panose="05000000000000000000" charset="0"/>
              <a:buNone/>
            </a:pPr>
            <a:r>
              <a:rPr lang="zh-CN" altLang="en-US" sz="1000" dirty="0">
                <a:solidFill>
                  <a:schemeClr val="dk1"/>
                </a:solidFill>
                <a:latin typeface="Arial" panose="020B0604020202020204" pitchFamily="34" charset="0"/>
                <a:ea typeface="微软雅黑" panose="020B0503020204020204" pitchFamily="34" charset="-122"/>
              </a:rPr>
              <a:t>数据分析</a:t>
            </a:r>
            <a:endParaRPr lang="zh-CN" altLang="en-US" sz="1000" dirty="0">
              <a:solidFill>
                <a:schemeClr val="dk1"/>
              </a:solidFill>
              <a:latin typeface="Arial" panose="020B0604020202020204" pitchFamily="34" charset="0"/>
              <a:ea typeface="微软雅黑" panose="020B0503020204020204" pitchFamily="34" charset="-122"/>
            </a:endParaRPr>
          </a:p>
        </p:txBody>
      </p:sp>
      <p:sp>
        <p:nvSpPr>
          <p:cNvPr id="126" name="文本框 125"/>
          <p:cNvSpPr txBox="1"/>
          <p:nvPr>
            <p:custDataLst>
              <p:tags r:id="rId10"/>
            </p:custDataLst>
          </p:nvPr>
        </p:nvSpPr>
        <p:spPr>
          <a:xfrm>
            <a:off x="7607625" y="1407253"/>
            <a:ext cx="815340" cy="768350"/>
          </a:xfrm>
          <a:prstGeom prst="rect">
            <a:avLst/>
          </a:prstGeom>
          <a:noFill/>
        </p:spPr>
        <p:txBody>
          <a:bodyPr wrap="square" rtlCol="0">
            <a:normAutofit/>
          </a:bodyPr>
          <a:p>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7" name="直接连接符 126"/>
          <p:cNvCxnSpPr/>
          <p:nvPr>
            <p:custDataLst>
              <p:tags r:id="rId11"/>
            </p:custDataLst>
          </p:nvPr>
        </p:nvCxnSpPr>
        <p:spPr>
          <a:xfrm rot="10800000">
            <a:off x="7731450" y="2148298"/>
            <a:ext cx="1080135" cy="635"/>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129" name="文本框 128"/>
          <p:cNvSpPr txBox="1"/>
          <p:nvPr>
            <p:custDataLst>
              <p:tags r:id="rId12"/>
            </p:custDataLst>
          </p:nvPr>
        </p:nvSpPr>
        <p:spPr>
          <a:xfrm>
            <a:off x="7605395" y="4046220"/>
            <a:ext cx="3240000" cy="621665"/>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lang="zh-CN" altLang="en-US" sz="1000" dirty="0">
                <a:solidFill>
                  <a:schemeClr val="dk1"/>
                </a:solidFill>
                <a:latin typeface="Arial" panose="020B0604020202020204" pitchFamily="34" charset="0"/>
                <a:ea typeface="微软雅黑" panose="020B0503020204020204" pitchFamily="34" charset="-122"/>
              </a:rPr>
              <a:t>结论与展望</a:t>
            </a:r>
            <a:endParaRPr lang="zh-CN" altLang="en-US" sz="1000" dirty="0">
              <a:solidFill>
                <a:schemeClr val="dk1"/>
              </a:solidFill>
              <a:latin typeface="Arial" panose="020B0604020202020204" pitchFamily="34" charset="0"/>
              <a:ea typeface="微软雅黑" panose="020B0503020204020204" pitchFamily="34" charset="-122"/>
            </a:endParaRPr>
          </a:p>
        </p:txBody>
      </p:sp>
      <p:sp>
        <p:nvSpPr>
          <p:cNvPr id="130" name="文本框 129"/>
          <p:cNvSpPr txBox="1"/>
          <p:nvPr>
            <p:custDataLst>
              <p:tags r:id="rId13"/>
            </p:custDataLst>
          </p:nvPr>
        </p:nvSpPr>
        <p:spPr>
          <a:xfrm>
            <a:off x="7615245" y="3138636"/>
            <a:ext cx="815340" cy="768350"/>
          </a:xfrm>
          <a:prstGeom prst="rect">
            <a:avLst/>
          </a:prstGeom>
          <a:noFill/>
        </p:spPr>
        <p:txBody>
          <a:bodyPr wrap="square" rtlCol="0">
            <a:normAutofit/>
          </a:bodyPr>
          <a:p>
            <a:r>
              <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1" name="直接连接符 130"/>
          <p:cNvCxnSpPr/>
          <p:nvPr>
            <p:custDataLst>
              <p:tags r:id="rId14"/>
            </p:custDataLst>
          </p:nvPr>
        </p:nvCxnSpPr>
        <p:spPr>
          <a:xfrm rot="10800000">
            <a:off x="7739070" y="3889206"/>
            <a:ext cx="1080135" cy="635"/>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5"/>
            </p:custDataLst>
          </p:nvPr>
        </p:nvSpPr>
        <p:spPr>
          <a:xfrm>
            <a:off x="3511550" y="5784215"/>
            <a:ext cx="3240000" cy="621665"/>
          </a:xfrm>
          <a:prstGeom prst="rect">
            <a:avLst/>
          </a:prstGeom>
          <a:noFill/>
        </p:spPr>
        <p:txBody>
          <a:bodyPr wrap="square" rtlCol="0">
            <a:normAutofit/>
          </a:bodyPr>
          <a:p>
            <a:pPr marL="0" lvl="0" indent="0" algn="just">
              <a:lnSpc>
                <a:spcPct val="150000"/>
              </a:lnSpc>
              <a:spcBef>
                <a:spcPts val="0"/>
              </a:spcBef>
              <a:spcAft>
                <a:spcPts val="2000"/>
              </a:spcAft>
              <a:buSzPct val="100000"/>
              <a:buNone/>
            </a:pPr>
            <a:r>
              <a:rPr lang="zh-CN" altLang="en-US" sz="1000" dirty="0">
                <a:solidFill>
                  <a:schemeClr val="dk1"/>
                </a:solidFill>
                <a:latin typeface="Arial" panose="020B0604020202020204" pitchFamily="34" charset="0"/>
                <a:ea typeface="微软雅黑" panose="020B0503020204020204" pitchFamily="34" charset="-122"/>
              </a:rPr>
              <a:t>理论分析</a:t>
            </a:r>
            <a:endParaRPr lang="zh-CN" altLang="en-US" sz="1000" dirty="0">
              <a:solidFill>
                <a:schemeClr val="dk1"/>
              </a:solidFill>
              <a:latin typeface="Arial" panose="020B0604020202020204" pitchFamily="34" charset="0"/>
              <a:ea typeface="微软雅黑" panose="020B0503020204020204" pitchFamily="34" charset="-122"/>
            </a:endParaRPr>
          </a:p>
        </p:txBody>
      </p:sp>
      <p:sp>
        <p:nvSpPr>
          <p:cNvPr id="12" name="文本框 11"/>
          <p:cNvSpPr txBox="1"/>
          <p:nvPr>
            <p:custDataLst>
              <p:tags r:id="rId16"/>
            </p:custDataLst>
          </p:nvPr>
        </p:nvSpPr>
        <p:spPr>
          <a:xfrm>
            <a:off x="3521400" y="4876631"/>
            <a:ext cx="815340" cy="768350"/>
          </a:xfrm>
          <a:prstGeom prst="rect">
            <a:avLst/>
          </a:prstGeom>
          <a:noFill/>
        </p:spPr>
        <p:txBody>
          <a:bodyPr wrap="square" rtlCol="0">
            <a:normAutofit/>
          </a:bodyPr>
          <a:p>
            <a:r>
              <a:rPr lang="en-US" altLang="zh-CN" sz="4400" b="1">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p:cNvCxnSpPr/>
          <p:nvPr>
            <p:custDataLst>
              <p:tags r:id="rId17"/>
            </p:custDataLst>
          </p:nvPr>
        </p:nvCxnSpPr>
        <p:spPr>
          <a:xfrm rot="10800000">
            <a:off x="3645225" y="5620216"/>
            <a:ext cx="1080135" cy="635"/>
          </a:xfrm>
          <a:prstGeom prst="line">
            <a:avLst/>
          </a:prstGeom>
          <a:ln>
            <a:solidFill>
              <a:schemeClr val="l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18"/>
            </p:custDataLst>
          </p:nvPr>
        </p:nvSpPr>
        <p:spPr>
          <a:xfrm>
            <a:off x="755650" y="696595"/>
            <a:ext cx="1880235" cy="695325"/>
          </a:xfrm>
          <a:prstGeom prst="rect">
            <a:avLst/>
          </a:prstGeom>
          <a:solidFill>
            <a:schemeClr val="accent1"/>
          </a:solidFill>
          <a:ln>
            <a:noFill/>
          </a:ln>
          <a:effectLst/>
        </p:spPr>
        <p:txBody>
          <a:bodyPr vert="horz" wrap="square" lIns="91440" tIns="45720" rIns="91440" bIns="45720" rtlCol="0" anchor="ctr" anchorCtr="1">
            <a:normAutofit/>
          </a:bodyPr>
          <a:p>
            <a:pPr marL="0" indent="0" algn="ctr">
              <a:lnSpc>
                <a:spcPct val="100000"/>
              </a:lnSpc>
              <a:spcBef>
                <a:spcPts val="0"/>
              </a:spcBef>
              <a:spcAft>
                <a:spcPts val="0"/>
              </a:spcAft>
              <a:buSzPct val="100000"/>
              <a:buNone/>
            </a:pPr>
            <a:r>
              <a:rPr lang="zh-CN" altLang="en-US" sz="3200" b="1" spc="800" dirty="0">
                <a:ln>
                  <a:noFill/>
                </a:ln>
                <a:solidFill>
                  <a:schemeClr val="lt1"/>
                </a:solidFill>
                <a:latin typeface="Arial" panose="020B0604020202020204" pitchFamily="34" charset="0"/>
                <a:ea typeface="微软雅黑" panose="020B0503020204020204" pitchFamily="34" charset="-122"/>
                <a:cs typeface="+mj-lt"/>
              </a:rPr>
              <a:t>目录</a:t>
            </a:r>
            <a:endParaRPr lang="zh-CN" altLang="en-US" sz="3200" b="1" spc="800" dirty="0">
              <a:ln>
                <a:noFill/>
              </a:ln>
              <a:solidFill>
                <a:schemeClr val="lt1"/>
              </a:solidFill>
              <a:latin typeface="Arial" panose="020B0604020202020204" pitchFamily="34" charset="0"/>
              <a:ea typeface="微软雅黑" panose="020B0503020204020204" pitchFamily="34" charset="-122"/>
              <a:cs typeface="+mj-lt"/>
            </a:endParaRPr>
          </a:p>
        </p:txBody>
      </p:sp>
    </p:spTree>
    <p:custDataLst>
      <p:tags r:id="rId19"/>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0"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平行板电场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p:sp>
        <p:nvSpPr>
          <p:cNvPr id="7" name="矩形 6"/>
          <p:cNvSpPr/>
          <p:nvPr>
            <p:custDataLst>
              <p:tags r:id="rId4"/>
            </p:custDataLst>
          </p:nvPr>
        </p:nvSpPr>
        <p:spPr>
          <a:xfrm>
            <a:off x="624205" y="1257300"/>
            <a:ext cx="4362450" cy="4161790"/>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3" name="直接箭头连接符 2"/>
          <p:cNvCxnSpPr/>
          <p:nvPr>
            <p:custDataLst>
              <p:tags r:id="rId5"/>
            </p:custDataLst>
          </p:nvPr>
        </p:nvCxnSpPr>
        <p:spPr>
          <a:xfrm flipV="1">
            <a:off x="728980" y="130111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6"/>
            </p:custDataLst>
          </p:nvPr>
        </p:nvCxnSpPr>
        <p:spPr>
          <a:xfrm flipV="1">
            <a:off x="728980" y="295846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7"/>
            </p:custDataLst>
          </p:nvPr>
        </p:nvCxnSpPr>
        <p:spPr>
          <a:xfrm flipV="1">
            <a:off x="728980" y="241236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8"/>
            </p:custDataLst>
          </p:nvPr>
        </p:nvCxnSpPr>
        <p:spPr>
          <a:xfrm flipV="1">
            <a:off x="728980" y="185674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9"/>
            </p:custDataLst>
          </p:nvPr>
        </p:nvCxnSpPr>
        <p:spPr>
          <a:xfrm flipV="1">
            <a:off x="728980" y="359664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10"/>
            </p:custDataLst>
          </p:nvPr>
        </p:nvCxnSpPr>
        <p:spPr>
          <a:xfrm flipV="1">
            <a:off x="728980" y="423481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11"/>
            </p:custDataLst>
          </p:nvPr>
        </p:nvCxnSpPr>
        <p:spPr>
          <a:xfrm flipV="1">
            <a:off x="728980" y="478091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12"/>
            </p:custDataLst>
          </p:nvPr>
        </p:nvCxnSpPr>
        <p:spPr>
          <a:xfrm flipV="1">
            <a:off x="728980" y="533654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3"/>
          <a:srcRect l="4952" t="5199" r="8260" b="5752"/>
          <a:stretch>
            <a:fillRect/>
          </a:stretch>
        </p:blipFill>
        <p:spPr>
          <a:xfrm>
            <a:off x="5369560" y="897890"/>
            <a:ext cx="6562725" cy="5099685"/>
          </a:xfrm>
          <a:prstGeom prst="rect">
            <a:avLst/>
          </a:prstGeom>
        </p:spPr>
      </p:pic>
      <p:sp>
        <p:nvSpPr>
          <p:cNvPr id="6" name="文本框 5"/>
          <p:cNvSpPr txBox="1"/>
          <p:nvPr>
            <p:custDataLst>
              <p:tags r:id="rId14"/>
            </p:custDataLst>
          </p:nvPr>
        </p:nvSpPr>
        <p:spPr>
          <a:xfrm>
            <a:off x="1198880" y="5511165"/>
            <a:ext cx="3359785" cy="64516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电压分布测量扫描方式</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15"/>
            </p:custDataLst>
          </p:nvPr>
        </p:nvSpPr>
        <p:spPr>
          <a:xfrm>
            <a:off x="7012940" y="6062345"/>
            <a:ext cx="400748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：改进平行板电场测量电势分布图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16"/>
            </p:custDataLst>
          </p:nvPr>
        </p:nvSpPr>
        <p:spPr>
          <a:xfrm>
            <a:off x="2126615" y="6156325"/>
            <a:ext cx="22993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梳状波扫描，</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行</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圆柱形电场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5" name="图片 4" descr="圆扫"/>
          <p:cNvPicPr>
            <a:picLocks noChangeAspect="1"/>
          </p:cNvPicPr>
          <p:nvPr/>
        </p:nvPicPr>
        <p:blipFill>
          <a:blip r:embed="rId4"/>
          <a:stretch>
            <a:fillRect/>
          </a:stretch>
        </p:blipFill>
        <p:spPr>
          <a:xfrm>
            <a:off x="133985" y="1318260"/>
            <a:ext cx="5453380" cy="4302125"/>
          </a:xfrm>
          <a:prstGeom prst="rect">
            <a:avLst/>
          </a:prstGeom>
        </p:spPr>
      </p:pic>
      <p:sp>
        <p:nvSpPr>
          <p:cNvPr id="7" name="文本框 6"/>
          <p:cNvSpPr txBox="1"/>
          <p:nvPr>
            <p:custDataLst>
              <p:tags r:id="rId5"/>
            </p:custDataLst>
          </p:nvPr>
        </p:nvSpPr>
        <p:spPr>
          <a:xfrm>
            <a:off x="2195830" y="1823085"/>
            <a:ext cx="616585"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铜线</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9" name="文本框 8"/>
          <p:cNvSpPr txBox="1"/>
          <p:nvPr>
            <p:custDataLst>
              <p:tags r:id="rId6"/>
            </p:custDataLst>
          </p:nvPr>
        </p:nvSpPr>
        <p:spPr>
          <a:xfrm>
            <a:off x="3487420" y="2927985"/>
            <a:ext cx="568960"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探针</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0" name="文本框 9"/>
          <p:cNvSpPr txBox="1"/>
          <p:nvPr>
            <p:custDataLst>
              <p:tags r:id="rId7"/>
            </p:custDataLst>
          </p:nvPr>
        </p:nvSpPr>
        <p:spPr>
          <a:xfrm>
            <a:off x="1133475" y="3303905"/>
            <a:ext cx="547370" cy="645160"/>
          </a:xfrm>
          <a:prstGeom prst="rect">
            <a:avLst/>
          </a:prstGeom>
          <a:noFill/>
        </p:spPr>
        <p:txBody>
          <a:bodyPr wrap="square" rtlCol="0" anchor="t">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sym typeface="+mn-ea"/>
              </a:rPr>
              <a:t>探针</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8"/>
            </p:custDataLst>
          </p:nvPr>
        </p:nvSpPr>
        <p:spPr>
          <a:xfrm>
            <a:off x="2638425" y="3208655"/>
            <a:ext cx="445135"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电极</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3" name="文本框 12"/>
          <p:cNvSpPr txBox="1"/>
          <p:nvPr>
            <p:custDataLst>
              <p:tags r:id="rId9"/>
            </p:custDataLst>
          </p:nvPr>
        </p:nvSpPr>
        <p:spPr>
          <a:xfrm>
            <a:off x="1680845" y="2563495"/>
            <a:ext cx="622300"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铝箔</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6" name="文本框 15"/>
          <p:cNvSpPr txBox="1"/>
          <p:nvPr>
            <p:custDataLst>
              <p:tags r:id="rId10"/>
            </p:custDataLst>
          </p:nvPr>
        </p:nvSpPr>
        <p:spPr>
          <a:xfrm>
            <a:off x="1325880" y="5800725"/>
            <a:ext cx="292290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：圆柱形电场实验容器</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11"/>
            </p:custDataLst>
          </p:nvPr>
        </p:nvSpPr>
        <p:spPr>
          <a:xfrm>
            <a:off x="7823200" y="6036945"/>
            <a:ext cx="297815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：圆柱形电场实验装置</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descr="圆"/>
          <p:cNvPicPr>
            <a:picLocks noChangeAspect="1"/>
          </p:cNvPicPr>
          <p:nvPr/>
        </p:nvPicPr>
        <p:blipFill>
          <a:blip r:embed="rId12"/>
          <a:stretch>
            <a:fillRect/>
          </a:stretch>
        </p:blipFill>
        <p:spPr>
          <a:xfrm>
            <a:off x="5796280" y="1132205"/>
            <a:ext cx="6306820" cy="4730750"/>
          </a:xfrm>
          <a:prstGeom prst="rect">
            <a:avLst/>
          </a:prstGeom>
        </p:spPr>
      </p:pic>
      <p:sp>
        <p:nvSpPr>
          <p:cNvPr id="18" name="文本框 17"/>
          <p:cNvSpPr txBox="1"/>
          <p:nvPr>
            <p:custDataLst>
              <p:tags r:id="rId13"/>
            </p:custDataLst>
          </p:nvPr>
        </p:nvSpPr>
        <p:spPr>
          <a:xfrm>
            <a:off x="9431020" y="3842385"/>
            <a:ext cx="1173480"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步进电机</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9" name="文本框 18"/>
          <p:cNvSpPr txBox="1"/>
          <p:nvPr>
            <p:custDataLst>
              <p:tags r:id="rId14"/>
            </p:custDataLst>
          </p:nvPr>
        </p:nvSpPr>
        <p:spPr>
          <a:xfrm>
            <a:off x="6517005" y="4325620"/>
            <a:ext cx="121094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电源</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20" name="文本框 19"/>
          <p:cNvSpPr txBox="1"/>
          <p:nvPr>
            <p:custDataLst>
              <p:tags r:id="rId15"/>
            </p:custDataLst>
          </p:nvPr>
        </p:nvSpPr>
        <p:spPr>
          <a:xfrm>
            <a:off x="8575040" y="1903095"/>
            <a:ext cx="107505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电压表</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Tree>
    <p:custDataLst>
      <p:tags r:id="rId1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圆柱形电场</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7" name="椭圆 6"/>
          <p:cNvSpPr/>
          <p:nvPr>
            <p:custDataLst>
              <p:tags r:id="rId4"/>
            </p:custDataLst>
          </p:nvPr>
        </p:nvSpPr>
        <p:spPr>
          <a:xfrm>
            <a:off x="642620" y="1438910"/>
            <a:ext cx="4053205" cy="3980180"/>
          </a:xfrm>
          <a:prstGeom prst="ellipse">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4" name="直接箭头连接符 13"/>
          <p:cNvCxnSpPr/>
          <p:nvPr>
            <p:custDataLst>
              <p:tags r:id="rId5"/>
            </p:custDataLst>
          </p:nvPr>
        </p:nvCxnSpPr>
        <p:spPr>
          <a:xfrm flipV="1">
            <a:off x="2668905" y="3424555"/>
            <a:ext cx="1960245" cy="825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7" idx="7"/>
          </p:cNvCxnSpPr>
          <p:nvPr>
            <p:custDataLst>
              <p:tags r:id="rId6"/>
            </p:custDataLst>
          </p:nvPr>
        </p:nvCxnSpPr>
        <p:spPr>
          <a:xfrm flipV="1">
            <a:off x="2685415" y="2021840"/>
            <a:ext cx="1416685" cy="139890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7" idx="0"/>
          </p:cNvCxnSpPr>
          <p:nvPr>
            <p:custDataLst>
              <p:tags r:id="rId7"/>
            </p:custDataLst>
          </p:nvPr>
        </p:nvCxnSpPr>
        <p:spPr>
          <a:xfrm flipH="1" flipV="1">
            <a:off x="2669540" y="1438910"/>
            <a:ext cx="24130" cy="197294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8"/>
            </p:custDataLst>
          </p:nvPr>
        </p:nvCxnSpPr>
        <p:spPr>
          <a:xfrm flipV="1">
            <a:off x="2701925" y="2693035"/>
            <a:ext cx="1819275" cy="7188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9"/>
            </p:custDataLst>
          </p:nvPr>
        </p:nvCxnSpPr>
        <p:spPr>
          <a:xfrm flipV="1">
            <a:off x="2693670" y="1605915"/>
            <a:ext cx="747395" cy="180594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7" idx="2"/>
          </p:cNvCxnSpPr>
          <p:nvPr>
            <p:custDataLst>
              <p:tags r:id="rId10"/>
            </p:custDataLst>
          </p:nvPr>
        </p:nvCxnSpPr>
        <p:spPr>
          <a:xfrm flipH="1" flipV="1">
            <a:off x="642620" y="3429000"/>
            <a:ext cx="2068195" cy="76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7" idx="1"/>
          </p:cNvCxnSpPr>
          <p:nvPr>
            <p:custDataLst>
              <p:tags r:id="rId11"/>
            </p:custDataLst>
          </p:nvPr>
        </p:nvCxnSpPr>
        <p:spPr>
          <a:xfrm flipH="1" flipV="1">
            <a:off x="1236345" y="2021840"/>
            <a:ext cx="1457325" cy="14236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custDataLst>
              <p:tags r:id="rId12"/>
            </p:custDataLst>
          </p:nvPr>
        </p:nvCxnSpPr>
        <p:spPr>
          <a:xfrm flipH="1" flipV="1">
            <a:off x="1929765" y="1580515"/>
            <a:ext cx="763905" cy="184023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3"/>
            </p:custDataLst>
          </p:nvPr>
        </p:nvCxnSpPr>
        <p:spPr>
          <a:xfrm flipH="1" flipV="1">
            <a:off x="842010" y="2617470"/>
            <a:ext cx="1851660" cy="7937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7" idx="4"/>
          </p:cNvCxnSpPr>
          <p:nvPr>
            <p:custDataLst>
              <p:tags r:id="rId14"/>
            </p:custDataLst>
          </p:nvPr>
        </p:nvCxnSpPr>
        <p:spPr>
          <a:xfrm flipH="1">
            <a:off x="2669540" y="3429000"/>
            <a:ext cx="7620" cy="199009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7" idx="5"/>
          </p:cNvCxnSpPr>
          <p:nvPr>
            <p:custDataLst>
              <p:tags r:id="rId15"/>
            </p:custDataLst>
          </p:nvPr>
        </p:nvCxnSpPr>
        <p:spPr>
          <a:xfrm>
            <a:off x="2685415" y="3445510"/>
            <a:ext cx="1416685" cy="13906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7" idx="3"/>
          </p:cNvCxnSpPr>
          <p:nvPr>
            <p:custDataLst>
              <p:tags r:id="rId16"/>
            </p:custDataLst>
          </p:nvPr>
        </p:nvCxnSpPr>
        <p:spPr>
          <a:xfrm flipH="1">
            <a:off x="1236345" y="3436620"/>
            <a:ext cx="1449705" cy="139890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7"/>
            </p:custDataLst>
          </p:nvPr>
        </p:nvCxnSpPr>
        <p:spPr>
          <a:xfrm flipH="1">
            <a:off x="824865" y="3429000"/>
            <a:ext cx="1860550" cy="72771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custDataLst>
              <p:tags r:id="rId18"/>
            </p:custDataLst>
          </p:nvPr>
        </p:nvCxnSpPr>
        <p:spPr>
          <a:xfrm>
            <a:off x="2693670" y="3411855"/>
            <a:ext cx="1868805" cy="7442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custDataLst>
              <p:tags r:id="rId19"/>
            </p:custDataLst>
          </p:nvPr>
        </p:nvCxnSpPr>
        <p:spPr>
          <a:xfrm flipH="1">
            <a:off x="1921510" y="3436620"/>
            <a:ext cx="755650" cy="182308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custDataLst>
              <p:tags r:id="rId20"/>
            </p:custDataLst>
          </p:nvPr>
        </p:nvCxnSpPr>
        <p:spPr>
          <a:xfrm>
            <a:off x="2693670" y="3445510"/>
            <a:ext cx="772795" cy="179768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21"/>
            </p:custDataLst>
          </p:nvPr>
        </p:nvSpPr>
        <p:spPr>
          <a:xfrm>
            <a:off x="766445" y="5733415"/>
            <a:ext cx="379603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：圆柱形电场电压测量扫描方式</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3" name="图片 32" descr="圆柱测量"/>
          <p:cNvPicPr>
            <a:picLocks noChangeAspect="1"/>
          </p:cNvPicPr>
          <p:nvPr/>
        </p:nvPicPr>
        <p:blipFill>
          <a:blip r:embed="rId22"/>
          <a:srcRect l="6189" t="6306" r="8508" b="8896"/>
          <a:stretch>
            <a:fillRect/>
          </a:stretch>
        </p:blipFill>
        <p:spPr>
          <a:xfrm>
            <a:off x="4995545" y="910590"/>
            <a:ext cx="6630035" cy="5045075"/>
          </a:xfrm>
          <a:prstGeom prst="rect">
            <a:avLst/>
          </a:prstGeom>
        </p:spPr>
      </p:pic>
      <p:sp>
        <p:nvSpPr>
          <p:cNvPr id="34" name="文本框 33"/>
          <p:cNvSpPr txBox="1"/>
          <p:nvPr>
            <p:custDataLst>
              <p:tags r:id="rId23"/>
            </p:custDataLst>
          </p:nvPr>
        </p:nvSpPr>
        <p:spPr>
          <a:xfrm>
            <a:off x="6325870" y="6101715"/>
            <a:ext cx="451675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：圆柱形电场测量电势分布图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34"/>
          <p:cNvSpPr txBox="1"/>
          <p:nvPr>
            <p:custDataLst>
              <p:tags r:id="rId24"/>
            </p:custDataLst>
          </p:nvPr>
        </p:nvSpPr>
        <p:spPr>
          <a:xfrm>
            <a:off x="766445" y="6304280"/>
            <a:ext cx="409384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沿半径扫描，每</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22.5°</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扫描一个半径</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双电极电场</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pic>
        <p:nvPicPr>
          <p:cNvPr id="14" name="图片 13" descr="Cache_7c6f7524b35e399d."/>
          <p:cNvPicPr>
            <a:picLocks noChangeAspect="1"/>
          </p:cNvPicPr>
          <p:nvPr>
            <p:custDataLst>
              <p:tags r:id="rId4"/>
            </p:custDataLst>
          </p:nvPr>
        </p:nvPicPr>
        <p:blipFill>
          <a:blip r:embed="rId5"/>
          <a:srcRect t="170" r="21735"/>
          <a:stretch>
            <a:fillRect/>
          </a:stretch>
        </p:blipFill>
        <p:spPr>
          <a:xfrm>
            <a:off x="4927600" y="872490"/>
            <a:ext cx="3896360" cy="2990215"/>
          </a:xfrm>
          <a:prstGeom prst="rect">
            <a:avLst/>
          </a:prstGeom>
        </p:spPr>
      </p:pic>
      <p:pic>
        <p:nvPicPr>
          <p:cNvPr id="16" name="图片 15" descr="Cache_-4fdd468afd9dc05d."/>
          <p:cNvPicPr>
            <a:picLocks noChangeAspect="1"/>
          </p:cNvPicPr>
          <p:nvPr/>
        </p:nvPicPr>
        <p:blipFill>
          <a:blip r:embed="rId6"/>
          <a:stretch>
            <a:fillRect/>
          </a:stretch>
        </p:blipFill>
        <p:spPr>
          <a:xfrm>
            <a:off x="0" y="867410"/>
            <a:ext cx="4975860" cy="3001645"/>
          </a:xfrm>
          <a:prstGeom prst="rect">
            <a:avLst/>
          </a:prstGeom>
        </p:spPr>
      </p:pic>
      <p:pic>
        <p:nvPicPr>
          <p:cNvPr id="17" name="图片 16" descr="Cache_6a5e51214a9034d2."/>
          <p:cNvPicPr>
            <a:picLocks noChangeAspect="1"/>
          </p:cNvPicPr>
          <p:nvPr/>
        </p:nvPicPr>
        <p:blipFill>
          <a:blip r:embed="rId7"/>
          <a:srcRect t="21" r="21276"/>
          <a:stretch>
            <a:fillRect/>
          </a:stretch>
        </p:blipFill>
        <p:spPr>
          <a:xfrm>
            <a:off x="4927600" y="3854450"/>
            <a:ext cx="3916680" cy="2967355"/>
          </a:xfrm>
          <a:prstGeom prst="rect">
            <a:avLst/>
          </a:prstGeom>
        </p:spPr>
      </p:pic>
      <p:pic>
        <p:nvPicPr>
          <p:cNvPr id="23" name="图片 22" descr="Cache_-50ba19a68ab8cb1b."/>
          <p:cNvPicPr>
            <a:picLocks noChangeAspect="1"/>
          </p:cNvPicPr>
          <p:nvPr/>
        </p:nvPicPr>
        <p:blipFill>
          <a:blip r:embed="rId8"/>
          <a:stretch>
            <a:fillRect/>
          </a:stretch>
        </p:blipFill>
        <p:spPr>
          <a:xfrm>
            <a:off x="635" y="3862705"/>
            <a:ext cx="4926965" cy="2959100"/>
          </a:xfrm>
          <a:prstGeom prst="rect">
            <a:avLst/>
          </a:prstGeom>
        </p:spPr>
      </p:pic>
      <p:sp>
        <p:nvSpPr>
          <p:cNvPr id="24" name="文本框 23"/>
          <p:cNvSpPr txBox="1"/>
          <p:nvPr>
            <p:custDataLst>
              <p:tags r:id="rId9"/>
            </p:custDataLst>
          </p:nvPr>
        </p:nvSpPr>
        <p:spPr>
          <a:xfrm>
            <a:off x="8955405" y="3529965"/>
            <a:ext cx="2849245" cy="64516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comsol</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模拟双电极电场形状</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双电极电场</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双盒"/>
          <p:cNvPicPr>
            <a:picLocks noChangeAspect="1"/>
          </p:cNvPicPr>
          <p:nvPr/>
        </p:nvPicPr>
        <p:blipFill>
          <a:blip r:embed="rId4"/>
          <a:stretch>
            <a:fillRect/>
          </a:stretch>
        </p:blipFill>
        <p:spPr>
          <a:xfrm>
            <a:off x="99695" y="1453515"/>
            <a:ext cx="5266690" cy="3950335"/>
          </a:xfrm>
          <a:prstGeom prst="rect">
            <a:avLst/>
          </a:prstGeom>
        </p:spPr>
      </p:pic>
      <p:pic>
        <p:nvPicPr>
          <p:cNvPr id="5" name="图片 4" descr="双"/>
          <p:cNvPicPr>
            <a:picLocks noChangeAspect="1"/>
          </p:cNvPicPr>
          <p:nvPr/>
        </p:nvPicPr>
        <p:blipFill>
          <a:blip r:embed="rId5"/>
          <a:stretch>
            <a:fillRect/>
          </a:stretch>
        </p:blipFill>
        <p:spPr>
          <a:xfrm>
            <a:off x="5495925" y="868045"/>
            <a:ext cx="6447790" cy="4836160"/>
          </a:xfrm>
          <a:prstGeom prst="rect">
            <a:avLst/>
          </a:prstGeom>
        </p:spPr>
      </p:pic>
      <p:sp>
        <p:nvSpPr>
          <p:cNvPr id="12" name="文本框 11"/>
          <p:cNvSpPr txBox="1"/>
          <p:nvPr>
            <p:custDataLst>
              <p:tags r:id="rId6"/>
            </p:custDataLst>
          </p:nvPr>
        </p:nvSpPr>
        <p:spPr>
          <a:xfrm>
            <a:off x="2192020" y="2872105"/>
            <a:ext cx="445135"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电极</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6" name="文本框 5"/>
          <p:cNvSpPr txBox="1"/>
          <p:nvPr>
            <p:custDataLst>
              <p:tags r:id="rId7"/>
            </p:custDataLst>
          </p:nvPr>
        </p:nvSpPr>
        <p:spPr>
          <a:xfrm>
            <a:off x="3621405" y="2761615"/>
            <a:ext cx="445135"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电极</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9" name="文本框 8"/>
          <p:cNvSpPr txBox="1"/>
          <p:nvPr>
            <p:custDataLst>
              <p:tags r:id="rId8"/>
            </p:custDataLst>
          </p:nvPr>
        </p:nvSpPr>
        <p:spPr>
          <a:xfrm>
            <a:off x="937260" y="2473325"/>
            <a:ext cx="568960"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探针</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20" name="文本框 19"/>
          <p:cNvSpPr txBox="1"/>
          <p:nvPr>
            <p:custDataLst>
              <p:tags r:id="rId9"/>
            </p:custDataLst>
          </p:nvPr>
        </p:nvSpPr>
        <p:spPr>
          <a:xfrm>
            <a:off x="8866505" y="1565910"/>
            <a:ext cx="107505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电压表</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9" name="文本框 18"/>
          <p:cNvSpPr txBox="1"/>
          <p:nvPr>
            <p:custDataLst>
              <p:tags r:id="rId10"/>
            </p:custDataLst>
          </p:nvPr>
        </p:nvSpPr>
        <p:spPr>
          <a:xfrm>
            <a:off x="6626225" y="3578860"/>
            <a:ext cx="121094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电源</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8" name="文本框 17"/>
          <p:cNvSpPr txBox="1"/>
          <p:nvPr>
            <p:custDataLst>
              <p:tags r:id="rId11"/>
            </p:custDataLst>
          </p:nvPr>
        </p:nvSpPr>
        <p:spPr>
          <a:xfrm>
            <a:off x="9449435" y="3406775"/>
            <a:ext cx="1173480"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步进电机</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7" name="文本框 6"/>
          <p:cNvSpPr txBox="1"/>
          <p:nvPr>
            <p:custDataLst>
              <p:tags r:id="rId12"/>
            </p:custDataLst>
          </p:nvPr>
        </p:nvSpPr>
        <p:spPr>
          <a:xfrm>
            <a:off x="1352550" y="5521325"/>
            <a:ext cx="309753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：双电极电场实验容器</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13"/>
            </p:custDataLst>
          </p:nvPr>
        </p:nvSpPr>
        <p:spPr>
          <a:xfrm>
            <a:off x="6971665" y="5821680"/>
            <a:ext cx="321945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：双电极电场实验装置</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双电极电场</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7" name="图片 6" descr="I4S1MH4](C)RXT2XEIVVX95"/>
          <p:cNvPicPr>
            <a:picLocks noChangeAspect="1"/>
          </p:cNvPicPr>
          <p:nvPr/>
        </p:nvPicPr>
        <p:blipFill>
          <a:blip r:embed="rId4"/>
          <a:srcRect l="4197" t="4411" r="9562" b="5996"/>
          <a:stretch>
            <a:fillRect/>
          </a:stretch>
        </p:blipFill>
        <p:spPr>
          <a:xfrm>
            <a:off x="5360670" y="961390"/>
            <a:ext cx="6399530" cy="5089525"/>
          </a:xfrm>
          <a:prstGeom prst="rect">
            <a:avLst/>
          </a:prstGeom>
        </p:spPr>
      </p:pic>
      <p:sp>
        <p:nvSpPr>
          <p:cNvPr id="23" name="文本框 22"/>
          <p:cNvSpPr txBox="1"/>
          <p:nvPr>
            <p:custDataLst>
              <p:tags r:id="rId5"/>
            </p:custDataLst>
          </p:nvPr>
        </p:nvSpPr>
        <p:spPr>
          <a:xfrm>
            <a:off x="596900" y="5682615"/>
            <a:ext cx="42170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：双电极电场电压测量扫描方式</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custDataLst>
              <p:tags r:id="rId6"/>
            </p:custDataLst>
          </p:nvPr>
        </p:nvSpPr>
        <p:spPr>
          <a:xfrm>
            <a:off x="478790" y="1348105"/>
            <a:ext cx="4362450" cy="4161790"/>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15" name="直接箭头连接符 14"/>
          <p:cNvCxnSpPr/>
          <p:nvPr>
            <p:custDataLst>
              <p:tags r:id="rId7"/>
            </p:custDataLst>
          </p:nvPr>
        </p:nvCxnSpPr>
        <p:spPr>
          <a:xfrm flipV="1">
            <a:off x="583565" y="139192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8"/>
            </p:custDataLst>
          </p:nvPr>
        </p:nvCxnSpPr>
        <p:spPr>
          <a:xfrm flipV="1">
            <a:off x="583565" y="257492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9"/>
            </p:custDataLst>
          </p:nvPr>
        </p:nvCxnSpPr>
        <p:spPr>
          <a:xfrm flipV="1">
            <a:off x="583565" y="218059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10"/>
            </p:custDataLst>
          </p:nvPr>
        </p:nvCxnSpPr>
        <p:spPr>
          <a:xfrm flipV="1">
            <a:off x="583565" y="177292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1"/>
            </p:custDataLst>
          </p:nvPr>
        </p:nvCxnSpPr>
        <p:spPr>
          <a:xfrm flipV="1">
            <a:off x="583565" y="303847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2"/>
            </p:custDataLst>
          </p:nvPr>
        </p:nvCxnSpPr>
        <p:spPr>
          <a:xfrm flipV="1">
            <a:off x="596900" y="350202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custDataLst>
              <p:tags r:id="rId13"/>
            </p:custDataLst>
          </p:nvPr>
        </p:nvCxnSpPr>
        <p:spPr>
          <a:xfrm flipV="1">
            <a:off x="583565" y="395668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custDataLst>
              <p:tags r:id="rId14"/>
            </p:custDataLst>
          </p:nvPr>
        </p:nvCxnSpPr>
        <p:spPr>
          <a:xfrm flipV="1">
            <a:off x="583565" y="442912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custDataLst>
              <p:tags r:id="rId15"/>
            </p:custDataLst>
          </p:nvPr>
        </p:nvCxnSpPr>
        <p:spPr>
          <a:xfrm flipV="1">
            <a:off x="583565" y="494982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6"/>
            </p:custDataLst>
          </p:nvPr>
        </p:nvCxnSpPr>
        <p:spPr>
          <a:xfrm flipV="1">
            <a:off x="583565" y="544512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17"/>
            </p:custDataLst>
          </p:nvPr>
        </p:nvSpPr>
        <p:spPr>
          <a:xfrm>
            <a:off x="668655" y="6268720"/>
            <a:ext cx="515302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梳状波扫描，提高了扫描精度，共扫描</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行</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18"/>
            </p:custDataLst>
          </p:nvPr>
        </p:nvSpPr>
        <p:spPr>
          <a:xfrm>
            <a:off x="7079615" y="6144260"/>
            <a:ext cx="454406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：双电极电场测量电势分布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误差分析</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rcRect l="4952" t="5199" r="8260" b="5752"/>
          <a:stretch>
            <a:fillRect/>
          </a:stretch>
        </p:blipFill>
        <p:spPr>
          <a:xfrm>
            <a:off x="5566410" y="1062355"/>
            <a:ext cx="6625590" cy="5148580"/>
          </a:xfrm>
          <a:prstGeom prst="rect">
            <a:avLst/>
          </a:prstGeom>
        </p:spPr>
      </p:pic>
      <p:pic>
        <p:nvPicPr>
          <p:cNvPr id="12" name="图片 11" descr="屏幕截图 2022-04-29 161803"/>
          <p:cNvPicPr>
            <a:picLocks noChangeAspect="1"/>
          </p:cNvPicPr>
          <p:nvPr/>
        </p:nvPicPr>
        <p:blipFill>
          <a:blip r:embed="rId5"/>
          <a:stretch>
            <a:fillRect/>
          </a:stretch>
        </p:blipFill>
        <p:spPr>
          <a:xfrm>
            <a:off x="84455" y="1249680"/>
            <a:ext cx="5481955" cy="4634865"/>
          </a:xfrm>
          <a:prstGeom prst="rect">
            <a:avLst/>
          </a:prstGeom>
        </p:spPr>
      </p:pic>
      <p:sp>
        <p:nvSpPr>
          <p:cNvPr id="17" name="文本框 16"/>
          <p:cNvSpPr txBox="1"/>
          <p:nvPr>
            <p:custDataLst>
              <p:tags r:id="rId6"/>
            </p:custDataLst>
          </p:nvPr>
        </p:nvSpPr>
        <p:spPr>
          <a:xfrm>
            <a:off x="6539865" y="6210935"/>
            <a:ext cx="441706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：平行板电场测量电势分布图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custDataLst>
              <p:tags r:id="rId7"/>
            </p:custDataLst>
          </p:nvPr>
        </p:nvSpPr>
        <p:spPr>
          <a:xfrm>
            <a:off x="979170" y="5989320"/>
            <a:ext cx="42170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理论</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8"/>
            </p:custDataLst>
          </p:nvPr>
        </p:nvSpPr>
        <p:spPr>
          <a:xfrm>
            <a:off x="6945630" y="280670"/>
            <a:ext cx="3606165" cy="119888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每点平均绝对误差：0.3914</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V</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平均相对误差：</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64</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55403" y="341343"/>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误差分析</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33" name="图片 32" descr="圆柱测量"/>
          <p:cNvPicPr>
            <a:picLocks noChangeAspect="1"/>
          </p:cNvPicPr>
          <p:nvPr/>
        </p:nvPicPr>
        <p:blipFill>
          <a:blip r:embed="rId4"/>
          <a:srcRect l="6189" t="6306" r="8508" b="8896"/>
          <a:stretch>
            <a:fillRect/>
          </a:stretch>
        </p:blipFill>
        <p:spPr>
          <a:xfrm>
            <a:off x="5798185" y="1251585"/>
            <a:ext cx="6263640" cy="4766945"/>
          </a:xfrm>
          <a:prstGeom prst="rect">
            <a:avLst/>
          </a:prstGeom>
        </p:spPr>
      </p:pic>
      <p:sp>
        <p:nvSpPr>
          <p:cNvPr id="34" name="文本框 33"/>
          <p:cNvSpPr txBox="1"/>
          <p:nvPr>
            <p:custDataLst>
              <p:tags r:id="rId5"/>
            </p:custDataLst>
          </p:nvPr>
        </p:nvSpPr>
        <p:spPr>
          <a:xfrm>
            <a:off x="7341870" y="6275705"/>
            <a:ext cx="451675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：圆柱形电场测量电势分布图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6"/>
            </p:custDataLst>
          </p:nvPr>
        </p:nvSpPr>
        <p:spPr>
          <a:xfrm>
            <a:off x="895985" y="6402070"/>
            <a:ext cx="360235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：圆柱形电场理论电势分布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descr="屏幕截图 2022-04-29 161818"/>
          <p:cNvPicPr>
            <a:picLocks noChangeAspect="1"/>
          </p:cNvPicPr>
          <p:nvPr/>
        </p:nvPicPr>
        <p:blipFill>
          <a:blip r:embed="rId7"/>
          <a:stretch>
            <a:fillRect/>
          </a:stretch>
        </p:blipFill>
        <p:spPr>
          <a:xfrm>
            <a:off x="0" y="1412240"/>
            <a:ext cx="5704205" cy="4760595"/>
          </a:xfrm>
          <a:prstGeom prst="rect">
            <a:avLst/>
          </a:prstGeom>
        </p:spPr>
      </p:pic>
      <p:sp>
        <p:nvSpPr>
          <p:cNvPr id="2" name="文本框 1"/>
          <p:cNvSpPr txBox="1"/>
          <p:nvPr>
            <p:custDataLst>
              <p:tags r:id="rId8"/>
            </p:custDataLst>
          </p:nvPr>
        </p:nvSpPr>
        <p:spPr>
          <a:xfrm>
            <a:off x="6945630" y="280670"/>
            <a:ext cx="3606165" cy="119888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每点平均绝对误差：0.4491</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V</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平均相对误差：</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solidFill>
                <a:latin typeface="微软雅黑" panose="020B0503020204020204" pitchFamily="34" charset="-122"/>
                <a:ea typeface="微软雅黑" panose="020B0503020204020204" pitchFamily="34" charset="-122"/>
              </a:rPr>
              <a:t>误差分析</a:t>
            </a:r>
            <a:endParaRPr lang="zh-CN" altLang="en-US" sz="2400" dirty="0">
              <a:solidFill>
                <a:schemeClr val="dk1"/>
              </a:solidFill>
              <a:latin typeface="微软雅黑" panose="020B0503020204020204" pitchFamily="34" charset="-122"/>
              <a:ea typeface="微软雅黑" panose="020B0503020204020204" pitchFamily="34" charset="-122"/>
            </a:endParaRPr>
          </a:p>
        </p:txBody>
      </p:sp>
      <p:pic>
        <p:nvPicPr>
          <p:cNvPr id="7" name="图片 6" descr="I4S1MH4](C)RXT2XEIVVX95"/>
          <p:cNvPicPr>
            <a:picLocks noChangeAspect="1"/>
          </p:cNvPicPr>
          <p:nvPr/>
        </p:nvPicPr>
        <p:blipFill>
          <a:blip r:embed="rId4"/>
          <a:srcRect l="4197" t="4411" r="9562" b="5996"/>
          <a:stretch>
            <a:fillRect/>
          </a:stretch>
        </p:blipFill>
        <p:spPr>
          <a:xfrm>
            <a:off x="5645150" y="1016000"/>
            <a:ext cx="6399530" cy="5089525"/>
          </a:xfrm>
          <a:prstGeom prst="rect">
            <a:avLst/>
          </a:prstGeom>
        </p:spPr>
      </p:pic>
      <p:pic>
        <p:nvPicPr>
          <p:cNvPr id="2" name="图片 1" descr="屏幕截图 2022-04-29 161734"/>
          <p:cNvPicPr>
            <a:picLocks noChangeAspect="1"/>
          </p:cNvPicPr>
          <p:nvPr/>
        </p:nvPicPr>
        <p:blipFill>
          <a:blip r:embed="rId5"/>
          <a:stretch>
            <a:fillRect/>
          </a:stretch>
        </p:blipFill>
        <p:spPr>
          <a:xfrm>
            <a:off x="0" y="1146810"/>
            <a:ext cx="5645150" cy="4827270"/>
          </a:xfrm>
          <a:prstGeom prst="rect">
            <a:avLst/>
          </a:prstGeom>
        </p:spPr>
      </p:pic>
      <p:sp>
        <p:nvSpPr>
          <p:cNvPr id="28" name="文本框 27"/>
          <p:cNvSpPr txBox="1"/>
          <p:nvPr>
            <p:custDataLst>
              <p:tags r:id="rId6"/>
            </p:custDataLst>
          </p:nvPr>
        </p:nvSpPr>
        <p:spPr>
          <a:xfrm>
            <a:off x="7079615" y="6144260"/>
            <a:ext cx="454406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：双电极电场测量电势分布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7"/>
            </p:custDataLst>
          </p:nvPr>
        </p:nvSpPr>
        <p:spPr>
          <a:xfrm>
            <a:off x="948055" y="6144260"/>
            <a:ext cx="435356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：双电极电场理论电势分布</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custDataLst>
              <p:tags r:id="rId8"/>
            </p:custDataLst>
          </p:nvPr>
        </p:nvSpPr>
        <p:spPr>
          <a:xfrm>
            <a:off x="6945630" y="280670"/>
            <a:ext cx="3606165" cy="119888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每点平均绝对误差： 0.6520</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V</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平均相对误差：</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57</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误差分析</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4"/>
            </p:custDataLst>
          </p:nvPr>
        </p:nvSpPr>
        <p:spPr>
          <a:xfrm>
            <a:off x="678815" y="1156335"/>
            <a:ext cx="10674350" cy="922020"/>
          </a:xfrm>
          <a:prstGeom prst="rect">
            <a:avLst/>
          </a:prstGeom>
          <a:noFill/>
        </p:spPr>
        <p:txBody>
          <a:bodyPr wrap="square" rtlCol="0">
            <a:spAutoFit/>
          </a:bodyPr>
          <a:p>
            <a:pPr>
              <a:lnSpc>
                <a:spcPct val="150000"/>
              </a:lnSpc>
            </a:pP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实际在</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12V</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电压下，已发生电解反应，计算得到室温下电解水反应的化学电动势为</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1.229V</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减去化学电动势的分压</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实际正负极两端的电压差下降。</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表格 12"/>
          <p:cNvGraphicFramePr/>
          <p:nvPr>
            <p:custDataLst>
              <p:tags r:id="rId5"/>
            </p:custDataLst>
          </p:nvPr>
        </p:nvGraphicFramePr>
        <p:xfrm>
          <a:off x="1209040" y="2731135"/>
          <a:ext cx="9616440" cy="3241040"/>
        </p:xfrm>
        <a:graphic>
          <a:graphicData uri="http://schemas.openxmlformats.org/drawingml/2006/table">
            <a:tbl>
              <a:tblPr firstRow="1" bandRow="1">
                <a:tableStyleId>{5C22544A-7EE6-4342-B048-85BDC9FD1C3A}</a:tableStyleId>
              </a:tblPr>
              <a:tblGrid>
                <a:gridCol w="2404110"/>
                <a:gridCol w="2404110"/>
                <a:gridCol w="2404110"/>
                <a:gridCol w="2404110"/>
              </a:tblGrid>
              <a:tr h="581660">
                <a:tc>
                  <a:txBody>
                    <a:bodyPr/>
                    <a:p>
                      <a:pPr>
                        <a:buNone/>
                      </a:pP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平行板</a:t>
                      </a:r>
                      <a:r>
                        <a:rPr lang="zh-CN" altLang="en-US">
                          <a:latin typeface="微软雅黑" panose="020B0503020204020204" pitchFamily="34" charset="-122"/>
                          <a:ea typeface="微软雅黑" panose="020B0503020204020204" pitchFamily="34" charset="-122"/>
                        </a:rPr>
                        <a:t>电场</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圆柱</a:t>
                      </a:r>
                      <a:r>
                        <a:rPr lang="zh-CN" altLang="en-US">
                          <a:latin typeface="微软雅黑" panose="020B0503020204020204" pitchFamily="34" charset="-122"/>
                          <a:ea typeface="微软雅黑" panose="020B0503020204020204" pitchFamily="34" charset="-122"/>
                        </a:rPr>
                        <a:t>形电场</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双电极电场</a:t>
                      </a:r>
                      <a:endParaRPr lang="zh-CN" altLang="en-US">
                        <a:latin typeface="微软雅黑" panose="020B0503020204020204" pitchFamily="34" charset="-122"/>
                        <a:ea typeface="微软雅黑" panose="020B0503020204020204" pitchFamily="34" charset="-122"/>
                      </a:endParaRPr>
                    </a:p>
                  </a:txBody>
                  <a:tcPr/>
                </a:tc>
              </a:tr>
              <a:tr h="668655">
                <a:tc>
                  <a:txBody>
                    <a:bodyPr/>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平均绝对误差</a:t>
                      </a: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/V</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（修正前）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0.3914</a:t>
                      </a:r>
                      <a:endParaRPr lang="zh-CN" altLang="en-US" sz="1800">
                        <a:latin typeface="微软雅黑" panose="020B0503020204020204" pitchFamily="34" charset="-122"/>
                        <a:ea typeface="微软雅黑" panose="020B0503020204020204" pitchFamily="34" charset="-122"/>
                        <a:sym typeface="+mn-ea"/>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0.4491</a:t>
                      </a:r>
                      <a:endParaRPr lang="zh-CN" altLang="en-US" sz="1800">
                        <a:latin typeface="微软雅黑" panose="020B0503020204020204" pitchFamily="34" charset="-122"/>
                        <a:ea typeface="微软雅黑" panose="020B0503020204020204" pitchFamily="34" charset="-122"/>
                        <a:sym typeface="+mn-ea"/>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0.6520</a:t>
                      </a:r>
                      <a:endParaRPr lang="zh-CN" altLang="en-US" sz="1800">
                        <a:latin typeface="微软雅黑" panose="020B0503020204020204" pitchFamily="34" charset="-122"/>
                        <a:ea typeface="微软雅黑" panose="020B0503020204020204" pitchFamily="34" charset="-122"/>
                        <a:sym typeface="+mn-ea"/>
                      </a:endParaRPr>
                    </a:p>
                  </a:txBody>
                  <a:tcPr/>
                </a:tc>
              </a:tr>
              <a:tr h="581660">
                <a:tc>
                  <a:txBody>
                    <a:bodyPr/>
                    <a:p>
                      <a:pPr>
                        <a:buNone/>
                      </a:pPr>
                      <a:r>
                        <a:rPr lang="zh-CN" altLang="en-US" sz="1800">
                          <a:latin typeface="微软雅黑" panose="020B0503020204020204" pitchFamily="34" charset="-122"/>
                          <a:ea typeface="微软雅黑" panose="020B0503020204020204" pitchFamily="34" charset="-122"/>
                          <a:sym typeface="+mn-ea"/>
                        </a:rPr>
                        <a:t>平均相对误差</a:t>
                      </a:r>
                      <a:endParaRPr lang="en-US" altLang="zh-CN" sz="1800">
                        <a:latin typeface="微软雅黑" panose="020B0503020204020204" pitchFamily="34" charset="-122"/>
                        <a:ea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sym typeface="+mn-ea"/>
                        </a:rPr>
                        <a:t>（修正前）</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10</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64</a:t>
                      </a:r>
                      <a:r>
                        <a:rPr lang="en-US" altLang="zh-CN" sz="1800">
                          <a:latin typeface="微软雅黑" panose="020B0503020204020204" pitchFamily="34" charset="-122"/>
                          <a:ea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13</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13</a:t>
                      </a:r>
                      <a:r>
                        <a:rPr lang="en-US" altLang="zh-CN" sz="1800">
                          <a:latin typeface="微软雅黑" panose="020B0503020204020204" pitchFamily="34" charset="-122"/>
                          <a:ea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11</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57</a:t>
                      </a:r>
                      <a:r>
                        <a:rPr lang="en-US" altLang="zh-CN" sz="1800">
                          <a:latin typeface="微软雅黑" panose="020B0503020204020204" pitchFamily="34" charset="-122"/>
                          <a:ea typeface="微软雅黑" panose="020B0503020204020204" pitchFamily="34" charset="-122"/>
                          <a:sym typeface="+mn-ea"/>
                        </a:rPr>
                        <a:t>%</a:t>
                      </a:r>
                      <a:endParaRPr lang="en-US" altLang="zh-CN" sz="1800">
                        <a:latin typeface="微软雅黑" panose="020B0503020204020204" pitchFamily="34" charset="-122"/>
                        <a:ea typeface="微软雅黑" panose="020B0503020204020204" pitchFamily="34" charset="-122"/>
                      </a:endParaRPr>
                    </a:p>
                    <a:p>
                      <a:pPr algn="ctr">
                        <a:buNone/>
                      </a:pPr>
                      <a:endParaRPr lang="zh-CN" altLang="en-US">
                        <a:latin typeface="微软雅黑" panose="020B0503020204020204" pitchFamily="34" charset="-122"/>
                        <a:ea typeface="微软雅黑" panose="020B0503020204020204" pitchFamily="34" charset="-122"/>
                      </a:endParaRPr>
                    </a:p>
                  </a:txBody>
                  <a:tcPr/>
                </a:tc>
              </a:tr>
              <a:tr h="680720">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平均绝对误差</a:t>
                      </a:r>
                      <a:r>
                        <a:rPr lang="en-US" altLang="zh-CN">
                          <a:latin typeface="微软雅黑" panose="020B0503020204020204" pitchFamily="34" charset="-122"/>
                          <a:ea typeface="微软雅黑" panose="020B0503020204020204" pitchFamily="34" charset="-122"/>
                          <a:cs typeface="微软雅黑" panose="020B0503020204020204" pitchFamily="34" charset="-122"/>
                        </a:rPr>
                        <a:t>/V</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（修正后）</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0.2109</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0.3029</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0.4909</a:t>
                      </a:r>
                      <a:endParaRPr lang="zh-CN" altLang="en-US">
                        <a:latin typeface="微软雅黑" panose="020B0503020204020204" pitchFamily="34" charset="-122"/>
                        <a:ea typeface="微软雅黑" panose="020B0503020204020204" pitchFamily="34" charset="-122"/>
                      </a:endParaRPr>
                    </a:p>
                  </a:txBody>
                  <a:tcPr/>
                </a:tc>
              </a:tr>
              <a:tr h="698500">
                <a:tc>
                  <a:txBody>
                    <a:bodyPr/>
                    <a:p>
                      <a:pPr>
                        <a:buNone/>
                      </a:pPr>
                      <a:r>
                        <a:rPr lang="zh-CN" altLang="en-US">
                          <a:latin typeface="微软雅黑" panose="020B0503020204020204" pitchFamily="34" charset="-122"/>
                          <a:ea typeface="微软雅黑" panose="020B0503020204020204" pitchFamily="34" charset="-122"/>
                        </a:rPr>
                        <a:t>平均相对误差</a:t>
                      </a:r>
                      <a:endParaRPr lang="zh-CN" altLang="en-US">
                        <a:latin typeface="微软雅黑" panose="020B0503020204020204" pitchFamily="34" charset="-122"/>
                        <a:ea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sym typeface="+mn-ea"/>
                        </a:rPr>
                        <a:t>（修正后）</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4</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38</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7</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66</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7</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88</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r>
            </a:tbl>
          </a:graphicData>
        </a:graphic>
      </p:graphicFrame>
      <p:sp>
        <p:nvSpPr>
          <p:cNvPr id="14" name="文本框 13"/>
          <p:cNvSpPr txBox="1"/>
          <p:nvPr>
            <p:custDataLst>
              <p:tags r:id="rId6"/>
            </p:custDataLst>
          </p:nvPr>
        </p:nvSpPr>
        <p:spPr>
          <a:xfrm>
            <a:off x="5051425" y="6230620"/>
            <a:ext cx="19310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：误差计算表</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fontScale="40000"/>
          </a:bodyPr>
          <a:p>
            <a:pPr marL="0" algn="ctr">
              <a:buNone/>
            </a:pPr>
            <a:r>
              <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rPr>
              <a:t>PARTONE</a:t>
            </a:r>
            <a:endPar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4" name="标题 3"/>
          <p:cNvSpPr>
            <a:spLocks noGrp="1"/>
          </p:cNvSpPr>
          <p:nvPr>
            <p:ph type="title"/>
            <p:custDataLst>
              <p:tags r:id="rId2"/>
            </p:custDataLst>
          </p:nvPr>
        </p:nvSpPr>
        <p:spPr/>
        <p:txBody>
          <a:bodyPr>
            <a:normAutofit/>
          </a:bodyPr>
          <a:p>
            <a:pPr marL="0" indent="0" algn="l">
              <a:lnSpc>
                <a:spcPct val="100000"/>
              </a:lnSpc>
              <a:spcBef>
                <a:spcPts val="0"/>
              </a:spcBef>
              <a:spcAft>
                <a:spcPts val="0"/>
              </a:spcAft>
              <a:buSzPct val="100000"/>
              <a:buNone/>
            </a:pPr>
            <a:r>
              <a:rPr lang="zh-CN" altLang="en-US" sz="4900" dirty="0">
                <a:solidFill>
                  <a:schemeClr val="accent1"/>
                </a:solidFill>
              </a:rPr>
              <a:t>赛题回顾</a:t>
            </a:r>
            <a:endParaRPr lang="zh-CN" altLang="en-US" sz="4900"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误差分析</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descr="探针"/>
          <p:cNvPicPr>
            <a:picLocks noChangeAspect="1"/>
          </p:cNvPicPr>
          <p:nvPr/>
        </p:nvPicPr>
        <p:blipFill>
          <a:blip r:embed="rId4"/>
          <a:srcRect l="10623" t="14374" r="9611" b="12862"/>
          <a:stretch>
            <a:fillRect/>
          </a:stretch>
        </p:blipFill>
        <p:spPr>
          <a:xfrm>
            <a:off x="351790" y="1286510"/>
            <a:ext cx="5132070" cy="3512185"/>
          </a:xfrm>
          <a:prstGeom prst="rect">
            <a:avLst/>
          </a:prstGeom>
        </p:spPr>
      </p:pic>
      <p:pic>
        <p:nvPicPr>
          <p:cNvPr id="2" name="图片 1" descr="Cache_d4a9cc1b149137a."/>
          <p:cNvPicPr>
            <a:picLocks noChangeAspect="1"/>
          </p:cNvPicPr>
          <p:nvPr/>
        </p:nvPicPr>
        <p:blipFill>
          <a:blip r:embed="rId5"/>
          <a:srcRect t="13445" r="711"/>
          <a:stretch>
            <a:fillRect/>
          </a:stretch>
        </p:blipFill>
        <p:spPr>
          <a:xfrm>
            <a:off x="6269355" y="0"/>
            <a:ext cx="5339080" cy="3190240"/>
          </a:xfrm>
          <a:prstGeom prst="rect">
            <a:avLst/>
          </a:prstGeom>
        </p:spPr>
      </p:pic>
      <p:pic>
        <p:nvPicPr>
          <p:cNvPr id="3" name="图片 2" descr="Cache_-3629d3551761bb6f."/>
          <p:cNvPicPr>
            <a:picLocks noChangeAspect="1"/>
          </p:cNvPicPr>
          <p:nvPr/>
        </p:nvPicPr>
        <p:blipFill>
          <a:blip r:embed="rId6"/>
          <a:srcRect t="19962" r="13075"/>
          <a:stretch>
            <a:fillRect/>
          </a:stretch>
        </p:blipFill>
        <p:spPr>
          <a:xfrm>
            <a:off x="6121400" y="3190240"/>
            <a:ext cx="5311775" cy="3334385"/>
          </a:xfrm>
          <a:prstGeom prst="rect">
            <a:avLst/>
          </a:prstGeom>
        </p:spPr>
      </p:pic>
      <p:sp>
        <p:nvSpPr>
          <p:cNvPr id="10" name="文本框 9"/>
          <p:cNvSpPr txBox="1"/>
          <p:nvPr>
            <p:custDataLst>
              <p:tags r:id="rId7"/>
            </p:custDataLst>
          </p:nvPr>
        </p:nvSpPr>
        <p:spPr>
          <a:xfrm>
            <a:off x="1580515" y="4963160"/>
            <a:ext cx="286893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：电势测量使用探针</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custDataLst>
              <p:tags r:id="rId8"/>
            </p:custDataLst>
          </p:nvPr>
        </p:nvSpPr>
        <p:spPr>
          <a:xfrm>
            <a:off x="6833235" y="6489700"/>
            <a:ext cx="402717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comsol</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模拟探针对等势线影响</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误差分析</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815340" y="1156335"/>
            <a:ext cx="1071943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rPr>
              <a:t>考虑电极表面的双电层效应</a:t>
            </a:r>
            <a:endParaRPr lang="zh-CN" altLang="en-US">
              <a:solidFill>
                <a:schemeClr val="dk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5"/>
            </p:custDataLst>
          </p:nvPr>
        </p:nvPicPr>
        <p:blipFill>
          <a:blip r:embed="rId6"/>
          <a:stretch>
            <a:fillRect/>
          </a:stretch>
        </p:blipFill>
        <p:spPr>
          <a:xfrm>
            <a:off x="208915" y="1609090"/>
            <a:ext cx="4459605" cy="4164330"/>
          </a:xfrm>
          <a:prstGeom prst="rect">
            <a:avLst/>
          </a:prstGeom>
        </p:spPr>
      </p:pic>
      <p:sp>
        <p:nvSpPr>
          <p:cNvPr id="5" name="文本框 4"/>
          <p:cNvSpPr txBox="1"/>
          <p:nvPr>
            <p:custDataLst>
              <p:tags r:id="rId7"/>
            </p:custDataLst>
          </p:nvPr>
        </p:nvSpPr>
        <p:spPr>
          <a:xfrm>
            <a:off x="760730" y="5937250"/>
            <a:ext cx="2914650" cy="64516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：双电层原理图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来源wikipedia</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8"/>
          <a:stretch>
            <a:fillRect/>
          </a:stretch>
        </p:blipFill>
        <p:spPr>
          <a:xfrm>
            <a:off x="4798695" y="1212850"/>
            <a:ext cx="7329170" cy="4956175"/>
          </a:xfrm>
          <a:prstGeom prst="rect">
            <a:avLst/>
          </a:prstGeom>
        </p:spPr>
      </p:pic>
    </p:spTree>
    <p:custDataLst>
      <p:tags r:id="rId9"/>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3"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误差分析</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descr="I4S1MH4](C)RXT2XEIVVX95"/>
          <p:cNvPicPr>
            <a:picLocks noChangeAspect="1"/>
          </p:cNvPicPr>
          <p:nvPr/>
        </p:nvPicPr>
        <p:blipFill>
          <a:blip r:embed="rId4"/>
          <a:srcRect l="4197" t="4411" r="9562" b="5996"/>
          <a:stretch>
            <a:fillRect/>
          </a:stretch>
        </p:blipFill>
        <p:spPr>
          <a:xfrm>
            <a:off x="7647940" y="3320415"/>
            <a:ext cx="3946525" cy="3138805"/>
          </a:xfrm>
          <a:prstGeom prst="rect">
            <a:avLst/>
          </a:prstGeom>
        </p:spPr>
      </p:pic>
      <p:pic>
        <p:nvPicPr>
          <p:cNvPr id="3" name="图片 2"/>
          <p:cNvPicPr>
            <a:picLocks noChangeAspect="1"/>
          </p:cNvPicPr>
          <p:nvPr/>
        </p:nvPicPr>
        <p:blipFill>
          <a:blip r:embed="rId5"/>
          <a:stretch>
            <a:fillRect/>
          </a:stretch>
        </p:blipFill>
        <p:spPr>
          <a:xfrm>
            <a:off x="7867650" y="344805"/>
            <a:ext cx="3505835" cy="3054985"/>
          </a:xfrm>
          <a:prstGeom prst="rect">
            <a:avLst/>
          </a:prstGeom>
        </p:spPr>
      </p:pic>
      <p:pic>
        <p:nvPicPr>
          <p:cNvPr id="5" name="图片 4"/>
          <p:cNvPicPr>
            <a:picLocks noChangeAspect="1"/>
          </p:cNvPicPr>
          <p:nvPr/>
        </p:nvPicPr>
        <p:blipFill>
          <a:blip r:embed="rId6"/>
          <a:stretch>
            <a:fillRect/>
          </a:stretch>
        </p:blipFill>
        <p:spPr>
          <a:xfrm>
            <a:off x="3865880" y="255270"/>
            <a:ext cx="3830955" cy="3249930"/>
          </a:xfrm>
          <a:prstGeom prst="rect">
            <a:avLst/>
          </a:prstGeom>
        </p:spPr>
      </p:pic>
      <p:pic>
        <p:nvPicPr>
          <p:cNvPr id="33" name="图片 32" descr="圆柱测量"/>
          <p:cNvPicPr>
            <a:picLocks noChangeAspect="1"/>
          </p:cNvPicPr>
          <p:nvPr/>
        </p:nvPicPr>
        <p:blipFill>
          <a:blip r:embed="rId7"/>
          <a:srcRect l="6189" t="6306" r="8508" b="8896"/>
          <a:stretch>
            <a:fillRect/>
          </a:stretch>
        </p:blipFill>
        <p:spPr>
          <a:xfrm>
            <a:off x="3801110" y="3505200"/>
            <a:ext cx="3823335" cy="2909570"/>
          </a:xfrm>
          <a:prstGeom prst="rect">
            <a:avLst/>
          </a:prstGeom>
        </p:spPr>
      </p:pic>
      <p:pic>
        <p:nvPicPr>
          <p:cNvPr id="6" name="图片 5"/>
          <p:cNvPicPr>
            <a:picLocks noChangeAspect="1"/>
          </p:cNvPicPr>
          <p:nvPr/>
        </p:nvPicPr>
        <p:blipFill>
          <a:blip r:embed="rId8"/>
          <a:srcRect l="4952" t="5199" r="8260" b="5752"/>
          <a:stretch>
            <a:fillRect/>
          </a:stretch>
        </p:blipFill>
        <p:spPr>
          <a:xfrm>
            <a:off x="67945" y="3514090"/>
            <a:ext cx="3731895" cy="2900680"/>
          </a:xfrm>
          <a:prstGeom prst="rect">
            <a:avLst/>
          </a:prstGeom>
        </p:spPr>
      </p:pic>
      <p:pic>
        <p:nvPicPr>
          <p:cNvPr id="9" name="图片 8"/>
          <p:cNvPicPr>
            <a:picLocks noChangeAspect="1"/>
          </p:cNvPicPr>
          <p:nvPr/>
        </p:nvPicPr>
        <p:blipFill>
          <a:blip r:embed="rId9"/>
          <a:stretch>
            <a:fillRect/>
          </a:stretch>
        </p:blipFill>
        <p:spPr>
          <a:xfrm>
            <a:off x="209550" y="335915"/>
            <a:ext cx="3656330" cy="3169285"/>
          </a:xfrm>
          <a:prstGeom prst="rect">
            <a:avLst/>
          </a:prstGeom>
        </p:spPr>
      </p:pic>
      <p:sp>
        <p:nvSpPr>
          <p:cNvPr id="20" name="文本框 19"/>
          <p:cNvSpPr txBox="1"/>
          <p:nvPr>
            <p:custDataLst>
              <p:tags r:id="rId10"/>
            </p:custDataLst>
          </p:nvPr>
        </p:nvSpPr>
        <p:spPr>
          <a:xfrm>
            <a:off x="524510" y="6405245"/>
            <a:ext cx="2689860" cy="337185"/>
          </a:xfrm>
          <a:prstGeom prst="rect">
            <a:avLst/>
          </a:prstGeom>
          <a:noFill/>
        </p:spPr>
        <p:txBody>
          <a:bodyPr wrap="square" rtlCol="0">
            <a:spAutoFit/>
          </a:bodyPr>
          <a:p>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：平行板电场电势分布</a:t>
            </a:r>
            <a:endPar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custDataLst>
              <p:tags r:id="rId11"/>
            </p:custDataLst>
          </p:nvPr>
        </p:nvSpPr>
        <p:spPr>
          <a:xfrm>
            <a:off x="4367530" y="6459220"/>
            <a:ext cx="2689860" cy="337185"/>
          </a:xfrm>
          <a:prstGeom prst="rect">
            <a:avLst/>
          </a:prstGeom>
          <a:noFill/>
        </p:spPr>
        <p:txBody>
          <a:bodyPr wrap="square" rtlCol="0">
            <a:spAutoFit/>
          </a:bodyPr>
          <a:p>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：圆柱电场电势分布</a:t>
            </a:r>
            <a:endPar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custDataLst>
              <p:tags r:id="rId12"/>
            </p:custDataLst>
          </p:nvPr>
        </p:nvSpPr>
        <p:spPr>
          <a:xfrm>
            <a:off x="8411845" y="6433185"/>
            <a:ext cx="2689860" cy="337185"/>
          </a:xfrm>
          <a:prstGeom prst="rect">
            <a:avLst/>
          </a:prstGeom>
          <a:noFill/>
        </p:spPr>
        <p:txBody>
          <a:bodyPr wrap="square" rtlCol="0">
            <a:spAutoFit/>
          </a:bodyPr>
          <a:p>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：双电极电场电势分布</a:t>
            </a:r>
            <a:endParaRPr lang="zh-CN" alt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13"/>
            </p:custDataLst>
          </p:nvPr>
        </p:nvSpPr>
        <p:spPr>
          <a:xfrm>
            <a:off x="11544300" y="1610995"/>
            <a:ext cx="719455" cy="368300"/>
          </a:xfrm>
          <a:prstGeom prst="rect">
            <a:avLst/>
          </a:prstGeom>
          <a:noFill/>
        </p:spPr>
        <p:txBody>
          <a:bodyPr wrap="square" rtlCol="0">
            <a:spAutoFit/>
          </a:bodyPr>
          <a:p>
            <a:r>
              <a:rPr lang="zh-CN" altLang="en-US">
                <a:solidFill>
                  <a:schemeClr val="accent1">
                    <a:lumMod val="75000"/>
                  </a:schemeClr>
                </a:solidFill>
                <a:latin typeface="微软雅黑" panose="020B0503020204020204" pitchFamily="34" charset="-122"/>
                <a:ea typeface="微软雅黑" panose="020B0503020204020204" pitchFamily="34" charset="-122"/>
              </a:rPr>
              <a:t>理论</a:t>
            </a: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1617325" y="4462145"/>
            <a:ext cx="646430" cy="368300"/>
          </a:xfrm>
          <a:prstGeom prst="rect">
            <a:avLst/>
          </a:prstGeom>
          <a:noFill/>
        </p:spPr>
        <p:txBody>
          <a:bodyPr wrap="square" rtlCol="0">
            <a:spAutoFit/>
          </a:bodyPr>
          <a:p>
            <a:r>
              <a:rPr lang="zh-CN" altLang="en-US">
                <a:solidFill>
                  <a:srgbClr val="000000"/>
                </a:solidFill>
                <a:latin typeface="微软雅黑" panose="020B0503020204020204" pitchFamily="34" charset="-122"/>
                <a:ea typeface="微软雅黑" panose="020B0503020204020204" pitchFamily="34" charset="-122"/>
              </a:rPr>
              <a:t>实验</a:t>
            </a:r>
            <a:endParaRPr lang="zh-CN" altLang="en-US">
              <a:solidFill>
                <a:srgbClr val="000000"/>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742703" y="344518"/>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实验与数据分析</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3"/>
            </p:custDataLst>
          </p:nvPr>
        </p:nvSpPr>
        <p:spPr>
          <a:xfrm>
            <a:off x="3359117" y="372945"/>
            <a:ext cx="6831942" cy="460375"/>
          </a:xfrm>
          <a:prstGeom prst="rect">
            <a:avLst/>
          </a:prstGeom>
        </p:spPr>
        <p:txBody>
          <a:bodyPr wrap="square">
            <a:spAutoFit/>
          </a:bodyPr>
          <a:lstStyle/>
          <a:p>
            <a:r>
              <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rPr>
              <a:t>误差分析</a:t>
            </a:r>
            <a:endParaRPr lang="zh-CN" altLang="en-US" sz="2400" dirty="0">
              <a:solidFill>
                <a:schemeClr val="dk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3" name="表格 12"/>
          <p:cNvGraphicFramePr/>
          <p:nvPr>
            <p:custDataLst>
              <p:tags r:id="rId4"/>
            </p:custDataLst>
          </p:nvPr>
        </p:nvGraphicFramePr>
        <p:xfrm>
          <a:off x="1135380" y="1514475"/>
          <a:ext cx="9616440" cy="4666615"/>
        </p:xfrm>
        <a:graphic>
          <a:graphicData uri="http://schemas.openxmlformats.org/drawingml/2006/table">
            <a:tbl>
              <a:tblPr firstRow="1" bandRow="1">
                <a:tableStyleId>{5C22544A-7EE6-4342-B048-85BDC9FD1C3A}</a:tableStyleId>
              </a:tblPr>
              <a:tblGrid>
                <a:gridCol w="2404110"/>
                <a:gridCol w="2404110"/>
                <a:gridCol w="2404110"/>
                <a:gridCol w="2404110"/>
              </a:tblGrid>
              <a:tr h="581660">
                <a:tc>
                  <a:txBody>
                    <a:bodyPr/>
                    <a:p>
                      <a:pPr>
                        <a:buNone/>
                      </a:pP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平行板</a:t>
                      </a:r>
                      <a:r>
                        <a:rPr lang="zh-CN" altLang="en-US">
                          <a:latin typeface="微软雅黑" panose="020B0503020204020204" pitchFamily="34" charset="-122"/>
                          <a:ea typeface="微软雅黑" panose="020B0503020204020204" pitchFamily="34" charset="-122"/>
                        </a:rPr>
                        <a:t>电场</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圆柱</a:t>
                      </a:r>
                      <a:r>
                        <a:rPr lang="zh-CN" altLang="en-US">
                          <a:latin typeface="微软雅黑" panose="020B0503020204020204" pitchFamily="34" charset="-122"/>
                          <a:ea typeface="微软雅黑" panose="020B0503020204020204" pitchFamily="34" charset="-122"/>
                        </a:rPr>
                        <a:t>形电场</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双电极电场</a:t>
                      </a:r>
                      <a:endParaRPr lang="zh-CN" altLang="en-US">
                        <a:latin typeface="微软雅黑" panose="020B0503020204020204" pitchFamily="34" charset="-122"/>
                        <a:ea typeface="微软雅黑" panose="020B0503020204020204" pitchFamily="34" charset="-122"/>
                      </a:endParaRPr>
                    </a:p>
                  </a:txBody>
                  <a:tcPr/>
                </a:tc>
              </a:tr>
              <a:tr h="668655">
                <a:tc>
                  <a:txBody>
                    <a:bodyPr/>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平均绝对误差</a:t>
                      </a: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/V</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（修正前）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0.3914</a:t>
                      </a:r>
                      <a:endParaRPr lang="zh-CN" altLang="en-US" sz="1800">
                        <a:latin typeface="微软雅黑" panose="020B0503020204020204" pitchFamily="34" charset="-122"/>
                        <a:ea typeface="微软雅黑" panose="020B0503020204020204" pitchFamily="34" charset="-122"/>
                        <a:sym typeface="+mn-ea"/>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0.4491</a:t>
                      </a:r>
                      <a:endParaRPr lang="zh-CN" altLang="en-US" sz="1800">
                        <a:latin typeface="微软雅黑" panose="020B0503020204020204" pitchFamily="34" charset="-122"/>
                        <a:ea typeface="微软雅黑" panose="020B0503020204020204" pitchFamily="34" charset="-122"/>
                        <a:sym typeface="+mn-ea"/>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0.6520</a:t>
                      </a:r>
                      <a:endParaRPr lang="zh-CN" altLang="en-US" sz="1800">
                        <a:latin typeface="微软雅黑" panose="020B0503020204020204" pitchFamily="34" charset="-122"/>
                        <a:ea typeface="微软雅黑" panose="020B0503020204020204" pitchFamily="34" charset="-122"/>
                        <a:sym typeface="+mn-ea"/>
                      </a:endParaRPr>
                    </a:p>
                  </a:txBody>
                  <a:tcPr/>
                </a:tc>
              </a:tr>
              <a:tr h="581660">
                <a:tc>
                  <a:txBody>
                    <a:bodyPr/>
                    <a:p>
                      <a:pPr>
                        <a:buNone/>
                      </a:pPr>
                      <a:r>
                        <a:rPr lang="zh-CN" altLang="en-US" sz="1800">
                          <a:latin typeface="微软雅黑" panose="020B0503020204020204" pitchFamily="34" charset="-122"/>
                          <a:ea typeface="微软雅黑" panose="020B0503020204020204" pitchFamily="34" charset="-122"/>
                          <a:sym typeface="+mn-ea"/>
                        </a:rPr>
                        <a:t>平均相对误差</a:t>
                      </a:r>
                      <a:endParaRPr lang="en-US" altLang="zh-CN" sz="1800">
                        <a:latin typeface="微软雅黑" panose="020B0503020204020204" pitchFamily="34" charset="-122"/>
                        <a:ea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sym typeface="+mn-ea"/>
                        </a:rPr>
                        <a:t>（修正前）</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10</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64</a:t>
                      </a:r>
                      <a:r>
                        <a:rPr lang="en-US" altLang="zh-CN" sz="1800">
                          <a:latin typeface="微软雅黑" panose="020B0503020204020204" pitchFamily="34" charset="-122"/>
                          <a:ea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13</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13</a:t>
                      </a:r>
                      <a:r>
                        <a:rPr lang="en-US" altLang="zh-CN" sz="1800">
                          <a:latin typeface="微软雅黑" panose="020B0503020204020204" pitchFamily="34" charset="-122"/>
                          <a:ea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sz="1800">
                          <a:latin typeface="微软雅黑" panose="020B0503020204020204" pitchFamily="34" charset="-122"/>
                          <a:ea typeface="微软雅黑" panose="020B0503020204020204" pitchFamily="34" charset="-122"/>
                          <a:sym typeface="+mn-ea"/>
                        </a:rPr>
                        <a:t>11</a:t>
                      </a:r>
                      <a:r>
                        <a:rPr lang="en-US" sz="1800">
                          <a:latin typeface="微软雅黑" panose="020B0503020204020204" pitchFamily="34" charset="-122"/>
                          <a:ea typeface="微软雅黑" panose="020B0503020204020204" pitchFamily="34" charset="-122"/>
                          <a:sym typeface="+mn-ea"/>
                        </a:rPr>
                        <a:t>.</a:t>
                      </a:r>
                      <a:r>
                        <a:rPr sz="1800">
                          <a:latin typeface="微软雅黑" panose="020B0503020204020204" pitchFamily="34" charset="-122"/>
                          <a:ea typeface="微软雅黑" panose="020B0503020204020204" pitchFamily="34" charset="-122"/>
                          <a:sym typeface="+mn-ea"/>
                        </a:rPr>
                        <a:t>57</a:t>
                      </a:r>
                      <a:r>
                        <a:rPr lang="en-US" altLang="zh-CN" sz="1800">
                          <a:latin typeface="微软雅黑" panose="020B0503020204020204" pitchFamily="34" charset="-122"/>
                          <a:ea typeface="微软雅黑" panose="020B0503020204020204" pitchFamily="34" charset="-122"/>
                          <a:sym typeface="+mn-ea"/>
                        </a:rPr>
                        <a:t>%</a:t>
                      </a:r>
                      <a:endParaRPr lang="en-US" altLang="zh-CN" sz="1800">
                        <a:latin typeface="微软雅黑" panose="020B0503020204020204" pitchFamily="34" charset="-122"/>
                        <a:ea typeface="微软雅黑" panose="020B0503020204020204" pitchFamily="34" charset="-122"/>
                      </a:endParaRPr>
                    </a:p>
                    <a:p>
                      <a:pPr algn="ctr">
                        <a:buNone/>
                      </a:pPr>
                      <a:endParaRPr lang="zh-CN" altLang="en-US">
                        <a:latin typeface="微软雅黑" panose="020B0503020204020204" pitchFamily="34" charset="-122"/>
                        <a:ea typeface="微软雅黑" panose="020B0503020204020204" pitchFamily="34" charset="-122"/>
                      </a:endParaRPr>
                    </a:p>
                  </a:txBody>
                  <a:tcPr/>
                </a:tc>
              </a:tr>
              <a:tr h="680720">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平均绝对误差</a:t>
                      </a:r>
                      <a:r>
                        <a:rPr lang="en-US" altLang="zh-CN">
                          <a:latin typeface="微软雅黑" panose="020B0503020204020204" pitchFamily="34" charset="-122"/>
                          <a:ea typeface="微软雅黑" panose="020B0503020204020204" pitchFamily="34" charset="-122"/>
                          <a:cs typeface="微软雅黑" panose="020B0503020204020204" pitchFamily="34" charset="-122"/>
                        </a:rPr>
                        <a:t>/V</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化学电动势修正后）</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0.2109</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0.3029</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0.4909</a:t>
                      </a:r>
                      <a:endParaRPr lang="zh-CN" altLang="en-US">
                        <a:latin typeface="微软雅黑" panose="020B0503020204020204" pitchFamily="34" charset="-122"/>
                        <a:ea typeface="微软雅黑" panose="020B0503020204020204" pitchFamily="34" charset="-122"/>
                      </a:endParaRPr>
                    </a:p>
                  </a:txBody>
                  <a:tcPr/>
                </a:tc>
              </a:tr>
              <a:tr h="698500">
                <a:tc>
                  <a:txBody>
                    <a:bodyPr/>
                    <a:p>
                      <a:pPr>
                        <a:buNone/>
                      </a:pPr>
                      <a:r>
                        <a:rPr lang="zh-CN" altLang="en-US">
                          <a:latin typeface="微软雅黑" panose="020B0503020204020204" pitchFamily="34" charset="-122"/>
                          <a:ea typeface="微软雅黑" panose="020B0503020204020204" pitchFamily="34" charset="-122"/>
                        </a:rPr>
                        <a:t>平均相对误差</a:t>
                      </a:r>
                      <a:endParaRPr lang="zh-CN" altLang="en-US">
                        <a:latin typeface="微软雅黑" panose="020B0503020204020204" pitchFamily="34" charset="-122"/>
                        <a:ea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sym typeface="+mn-ea"/>
                        </a:rPr>
                        <a:t>（</a:t>
                      </a:r>
                      <a:r>
                        <a:rPr lang="zh-CN" altLang="en-US" sz="1800">
                          <a:latin typeface="微软雅黑" panose="020B0503020204020204" pitchFamily="34" charset="-122"/>
                          <a:ea typeface="微软雅黑" panose="020B0503020204020204" pitchFamily="34" charset="-122"/>
                          <a:sym typeface="+mn-ea"/>
                        </a:rPr>
                        <a:t>化学电动势修正后）</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4</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38</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7</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66</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zh-CN" altLang="en-US">
                          <a:latin typeface="微软雅黑" panose="020B0503020204020204" pitchFamily="34" charset="-122"/>
                          <a:ea typeface="微软雅黑" panose="020B0503020204020204" pitchFamily="34" charset="-122"/>
                        </a:rPr>
                        <a:t>7</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88</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txBody>
                  <a:tcPr/>
                </a:tc>
              </a:tr>
              <a:tr h="698500">
                <a:tc>
                  <a:txBody>
                    <a:bodyPr/>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平均绝对误差</a:t>
                      </a: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/V</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（双电层修正</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后）</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tc>
                <a:tc>
                  <a:txBody>
                    <a:bodyPr/>
                    <a:p>
                      <a:pPr algn="ctr">
                        <a:buNone/>
                      </a:pPr>
                      <a:r>
                        <a:rPr lang="en-US" altLang="zh-CN">
                          <a:latin typeface="微软雅黑" panose="020B0503020204020204" pitchFamily="34" charset="-122"/>
                          <a:ea typeface="微软雅黑" panose="020B0503020204020204" pitchFamily="34" charset="-122"/>
                        </a:rPr>
                        <a:t>0.2285</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en-US" altLang="zh-CN">
                          <a:latin typeface="微软雅黑" panose="020B0503020204020204" pitchFamily="34" charset="-122"/>
                          <a:ea typeface="微软雅黑" panose="020B0503020204020204" pitchFamily="34" charset="-122"/>
                        </a:rPr>
                        <a:t>0.2875</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en-US" altLang="zh-CN">
                          <a:latin typeface="微软雅黑" panose="020B0503020204020204" pitchFamily="34" charset="-122"/>
                          <a:ea typeface="微软雅黑" panose="020B0503020204020204" pitchFamily="34" charset="-122"/>
                        </a:rPr>
                        <a:t>0.4017</a:t>
                      </a:r>
                      <a:endParaRPr lang="en-US" altLang="zh-CN">
                        <a:latin typeface="微软雅黑" panose="020B0503020204020204" pitchFamily="34" charset="-122"/>
                        <a:ea typeface="微软雅黑" panose="020B0503020204020204" pitchFamily="34" charset="-122"/>
                      </a:endParaRPr>
                    </a:p>
                  </a:txBody>
                  <a:tcPr/>
                </a:tc>
              </a:tr>
              <a:tr h="698500">
                <a:tc>
                  <a:txBody>
                    <a:bodyPr/>
                    <a:p>
                      <a:pPr>
                        <a:buNone/>
                      </a:pPr>
                      <a:r>
                        <a:rPr lang="zh-CN" altLang="en-US" sz="1800">
                          <a:latin typeface="微软雅黑" panose="020B0503020204020204" pitchFamily="34" charset="-122"/>
                          <a:ea typeface="微软雅黑" panose="020B0503020204020204" pitchFamily="34" charset="-122"/>
                          <a:sym typeface="+mn-ea"/>
                        </a:rPr>
                        <a:t>平均相对误差</a:t>
                      </a:r>
                      <a:endParaRPr lang="zh-CN" altLang="en-US" sz="1800">
                        <a:latin typeface="微软雅黑" panose="020B0503020204020204" pitchFamily="34" charset="-122"/>
                        <a:ea typeface="微软雅黑" panose="020B0503020204020204" pitchFamily="34" charset="-122"/>
                      </a:endParaRPr>
                    </a:p>
                    <a:p>
                      <a:pPr>
                        <a:buNone/>
                      </a:pPr>
                      <a:r>
                        <a:rPr lang="zh-CN" altLang="en-US" sz="1800">
                          <a:latin typeface="微软雅黑" panose="020B0503020204020204" pitchFamily="34" charset="-122"/>
                          <a:ea typeface="微软雅黑" panose="020B0503020204020204" pitchFamily="34" charset="-122"/>
                          <a:sym typeface="+mn-ea"/>
                        </a:rPr>
                        <a:t>（双电层修正后）</a:t>
                      </a:r>
                      <a:endParaRPr lang="en-US" altLang="zh-CN">
                        <a:latin typeface="微软雅黑" panose="020B0503020204020204" pitchFamily="34" charset="-122"/>
                        <a:ea typeface="微软雅黑" panose="020B0503020204020204" pitchFamily="34" charset="-122"/>
                      </a:endParaRPr>
                    </a:p>
                  </a:txBody>
                  <a:tcPr/>
                </a:tc>
                <a:tc>
                  <a:txBody>
                    <a:bodyPr/>
                    <a:p>
                      <a:pPr algn="ctr">
                        <a:buNone/>
                      </a:pPr>
                      <a:r>
                        <a:rPr lang="en-US" altLang="zh-CN">
                          <a:solidFill>
                            <a:srgbClr val="FF0000"/>
                          </a:solidFill>
                          <a:latin typeface="微软雅黑" panose="020B0503020204020204" pitchFamily="34" charset="-122"/>
                          <a:ea typeface="微软雅黑" panose="020B0503020204020204" pitchFamily="34" charset="-122"/>
                        </a:rPr>
                        <a:t>3.86%</a:t>
                      </a:r>
                      <a:endParaRPr lang="en-US" altLang="zh-CN">
                        <a:solidFill>
                          <a:srgbClr val="FF0000"/>
                        </a:solidFill>
                        <a:latin typeface="微软雅黑" panose="020B0503020204020204" pitchFamily="34" charset="-122"/>
                        <a:ea typeface="微软雅黑" panose="020B0503020204020204" pitchFamily="34" charset="-122"/>
                      </a:endParaRPr>
                    </a:p>
                  </a:txBody>
                  <a:tcPr/>
                </a:tc>
                <a:tc>
                  <a:txBody>
                    <a:bodyPr/>
                    <a:p>
                      <a:pPr algn="ctr">
                        <a:buNone/>
                      </a:pPr>
                      <a:r>
                        <a:rPr lang="en-US" altLang="zh-CN">
                          <a:solidFill>
                            <a:srgbClr val="FF0000"/>
                          </a:solidFill>
                          <a:latin typeface="微软雅黑" panose="020B0503020204020204" pitchFamily="34" charset="-122"/>
                          <a:ea typeface="微软雅黑" panose="020B0503020204020204" pitchFamily="34" charset="-122"/>
                        </a:rPr>
                        <a:t>4.71%</a:t>
                      </a:r>
                      <a:endParaRPr lang="en-US" altLang="zh-CN">
                        <a:solidFill>
                          <a:srgbClr val="FF0000"/>
                        </a:solidFill>
                        <a:latin typeface="微软雅黑" panose="020B0503020204020204" pitchFamily="34" charset="-122"/>
                        <a:ea typeface="微软雅黑" panose="020B0503020204020204" pitchFamily="34" charset="-122"/>
                      </a:endParaRPr>
                    </a:p>
                  </a:txBody>
                  <a:tcPr/>
                </a:tc>
                <a:tc>
                  <a:txBody>
                    <a:bodyPr/>
                    <a:p>
                      <a:pPr algn="ctr">
                        <a:buNone/>
                      </a:pPr>
                      <a:r>
                        <a:rPr lang="en-US" altLang="zh-CN">
                          <a:solidFill>
                            <a:srgbClr val="FF0000"/>
                          </a:solidFill>
                          <a:latin typeface="微软雅黑" panose="020B0503020204020204" pitchFamily="34" charset="-122"/>
                          <a:ea typeface="微软雅黑" panose="020B0503020204020204" pitchFamily="34" charset="-122"/>
                        </a:rPr>
                        <a:t>6.63%</a:t>
                      </a:r>
                      <a:endParaRPr lang="en-US" altLang="zh-CN">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
        <p:nvSpPr>
          <p:cNvPr id="2" name="文本框 1"/>
          <p:cNvSpPr txBox="1"/>
          <p:nvPr>
            <p:custDataLst>
              <p:tags r:id="rId5"/>
            </p:custDataLst>
          </p:nvPr>
        </p:nvSpPr>
        <p:spPr>
          <a:xfrm>
            <a:off x="1135380" y="991870"/>
            <a:ext cx="9798050" cy="398780"/>
          </a:xfrm>
          <a:prstGeom prst="rect">
            <a:avLst/>
          </a:prstGeom>
          <a:noFill/>
        </p:spPr>
        <p:txBody>
          <a:bodyPr wrap="square" rtlCol="0">
            <a:spAutoFit/>
          </a:bodyPr>
          <a:p>
            <a:r>
              <a:rPr lang="zh-CN" altLang="en-US" sz="2000">
                <a:solidFill>
                  <a:schemeClr val="dk1"/>
                </a:solidFill>
                <a:latin typeface="微软雅黑" panose="020B0503020204020204" pitchFamily="34" charset="-122"/>
                <a:ea typeface="微软雅黑" panose="020B0503020204020204" pitchFamily="34" charset="-122"/>
              </a:rPr>
              <a:t>最终误差统计</a:t>
            </a:r>
            <a:endParaRPr lang="zh-CN" altLang="en-US" sz="2000">
              <a:solidFill>
                <a:schemeClr val="dk1"/>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6"/>
            </p:custDataLst>
          </p:nvPr>
        </p:nvSpPr>
        <p:spPr>
          <a:xfrm>
            <a:off x="4897755" y="6304915"/>
            <a:ext cx="239649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表</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：最终误差统计表</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fontScale="40000"/>
          </a:bodyPr>
          <a:p>
            <a:pPr marL="0" algn="ctr">
              <a:buNone/>
            </a:pPr>
            <a:r>
              <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rPr>
              <a:t>PARTFIVE</a:t>
            </a:r>
            <a:endPar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标题 5"/>
          <p:cNvSpPr>
            <a:spLocks noGrp="1"/>
          </p:cNvSpPr>
          <p:nvPr>
            <p:ph type="title"/>
            <p:custDataLst>
              <p:tags r:id="rId2"/>
            </p:custDataLst>
          </p:nvPr>
        </p:nvSpPr>
        <p:spPr/>
        <p:txBody>
          <a:bodyPr>
            <a:normAutofit fontScale="90000"/>
          </a:bodyPr>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结论与</a:t>
            </a:r>
            <a:endParaRPr lang="zh-CN" altLang="en-US" sz="4900" dirty="0">
              <a:solidFill>
                <a:schemeClr val="accent1"/>
              </a:solidFill>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展望</a:t>
            </a:r>
            <a:endParaRPr lang="zh-CN" altLang="en-US" sz="4900"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结论</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TextBox 23"/>
          <p:cNvSpPr txBox="1"/>
          <p:nvPr>
            <p:custDataLst>
              <p:tags r:id="rId3"/>
            </p:custDataLst>
          </p:nvPr>
        </p:nvSpPr>
        <p:spPr>
          <a:xfrm>
            <a:off x="805597" y="1055938"/>
            <a:ext cx="10580712" cy="2553335"/>
          </a:xfrm>
          <a:prstGeom prst="rect">
            <a:avLst/>
          </a:prstGeom>
          <a:noFill/>
        </p:spPr>
        <p:txBody>
          <a:bodyPr wrap="square" rtlCol="0">
            <a:spAutoFit/>
          </a:bodyPr>
          <a:lstStyle/>
          <a:p>
            <a:pPr marL="342900" lvl="0" indent="-342900" fontAlgn="auto">
              <a:lnSpc>
                <a:spcPct val="200000"/>
              </a:lnSpc>
              <a:buFont typeface="Wingdings" panose="05000000000000000000" charset="0"/>
              <a:buChar char="Ø"/>
            </a:pPr>
            <a:r>
              <a:rPr lang="zh-CN" altLang="en-US" sz="2000" dirty="0">
                <a:solidFill>
                  <a:schemeClr val="dk1"/>
                </a:solidFill>
                <a:latin typeface="微软雅黑" panose="020B0503020204020204" pitchFamily="34" charset="-122"/>
                <a:ea typeface="微软雅黑" panose="020B0503020204020204" pitchFamily="34" charset="-122"/>
              </a:rPr>
              <a:t>对平行板、圆柱形、双电极等势线进行了理论计算，得到理论的电势分布图</a:t>
            </a:r>
            <a:endParaRPr lang="zh-CN" altLang="en-US" sz="2000" dirty="0">
              <a:solidFill>
                <a:schemeClr val="dk1"/>
              </a:solidFill>
              <a:latin typeface="微软雅黑" panose="020B0503020204020204" pitchFamily="34" charset="-122"/>
              <a:ea typeface="微软雅黑" panose="020B0503020204020204" pitchFamily="34" charset="-122"/>
            </a:endParaRPr>
          </a:p>
          <a:p>
            <a:pPr marL="342900" lvl="0" indent="-342900" fontAlgn="auto">
              <a:lnSpc>
                <a:spcPct val="200000"/>
              </a:lnSpc>
              <a:buFont typeface="Wingdings" panose="05000000000000000000" charset="0"/>
              <a:buChar char="Ø"/>
            </a:pPr>
            <a:r>
              <a:rPr lang="zh-CN" altLang="en-US" sz="2000" dirty="0">
                <a:solidFill>
                  <a:schemeClr val="dk1"/>
                </a:solidFill>
                <a:latin typeface="微软雅黑" panose="020B0503020204020204" pitchFamily="34" charset="-122"/>
                <a:ea typeface="微软雅黑" panose="020B0503020204020204" pitchFamily="34" charset="-122"/>
              </a:rPr>
              <a:t>设计实验测量上述电场分布的等势线，并与理论值进行比较</a:t>
            </a:r>
            <a:endParaRPr lang="zh-CN" altLang="en-US" sz="2000" dirty="0">
              <a:solidFill>
                <a:schemeClr val="dk1"/>
              </a:solidFill>
              <a:latin typeface="微软雅黑" panose="020B0503020204020204" pitchFamily="34" charset="-122"/>
              <a:ea typeface="微软雅黑" panose="020B0503020204020204" pitchFamily="34" charset="-122"/>
            </a:endParaRPr>
          </a:p>
          <a:p>
            <a:pPr marL="342900" lvl="0" indent="-342900" fontAlgn="auto">
              <a:lnSpc>
                <a:spcPct val="200000"/>
              </a:lnSpc>
              <a:buFont typeface="Wingdings" panose="05000000000000000000" charset="0"/>
              <a:buChar char="Ø"/>
            </a:pPr>
            <a:r>
              <a:rPr lang="zh-CN" altLang="en-US" sz="2000" dirty="0">
                <a:solidFill>
                  <a:schemeClr val="dk1"/>
                </a:solidFill>
                <a:latin typeface="微软雅黑" panose="020B0503020204020204" pitchFamily="34" charset="-122"/>
                <a:ea typeface="微软雅黑" panose="020B0503020204020204" pitchFamily="34" charset="-122"/>
              </a:rPr>
              <a:t>从电解反应、双电层效应、探针影响等方面分析了与理论产生偏差的原因</a:t>
            </a:r>
            <a:endParaRPr lang="zh-CN" altLang="en-US" sz="2000" dirty="0">
              <a:solidFill>
                <a:schemeClr val="dk1"/>
              </a:solidFill>
              <a:latin typeface="微软雅黑" panose="020B0503020204020204" pitchFamily="34" charset="-122"/>
              <a:ea typeface="微软雅黑" panose="020B0503020204020204" pitchFamily="34" charset="-122"/>
            </a:endParaRPr>
          </a:p>
          <a:p>
            <a:pPr marL="342900" lvl="0" indent="-342900" fontAlgn="auto">
              <a:lnSpc>
                <a:spcPct val="200000"/>
              </a:lnSpc>
              <a:buFont typeface="Wingdings" panose="05000000000000000000" charset="0"/>
              <a:buChar char="Ø"/>
            </a:pPr>
            <a:r>
              <a:rPr lang="zh-CN" altLang="en-US" sz="2000" dirty="0">
                <a:solidFill>
                  <a:schemeClr val="dk1"/>
                </a:solidFill>
                <a:latin typeface="微软雅黑" panose="020B0503020204020204" pitchFamily="34" charset="-122"/>
                <a:ea typeface="微软雅黑" panose="020B0503020204020204" pitchFamily="34" charset="-122"/>
              </a:rPr>
              <a:t>对理论进行修正，最终更好的与实验符合。</a:t>
            </a:r>
            <a:endParaRPr lang="zh-CN" altLang="en-US" sz="2000" dirty="0">
              <a:solidFill>
                <a:schemeClr val="dk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10801351"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展望</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TextBox 23"/>
          <p:cNvSpPr txBox="1"/>
          <p:nvPr>
            <p:custDataLst>
              <p:tags r:id="rId3"/>
            </p:custDataLst>
          </p:nvPr>
        </p:nvSpPr>
        <p:spPr>
          <a:xfrm>
            <a:off x="805643" y="2185207"/>
            <a:ext cx="10580712" cy="3014980"/>
          </a:xfrm>
          <a:prstGeom prst="rect">
            <a:avLst/>
          </a:prstGeom>
          <a:noFill/>
        </p:spPr>
        <p:txBody>
          <a:bodyPr wrap="square" rtlCol="0">
            <a:spAutoFit/>
          </a:bodyPr>
          <a:lstStyle/>
          <a:p>
            <a:pPr marL="342900" indent="-342900" fontAlgn="auto">
              <a:lnSpc>
                <a:spcPct val="200000"/>
              </a:lnSpc>
              <a:buFont typeface="Wingdings" panose="05000000000000000000" pitchFamily="2" charset="2"/>
              <a:buChar char="Ø"/>
            </a:pPr>
            <a:r>
              <a:rPr lang="zh-CN" altLang="en-US" sz="2000" dirty="0">
                <a:solidFill>
                  <a:schemeClr val="dk1"/>
                </a:solidFill>
                <a:latin typeface="微软雅黑" panose="020B0503020204020204" pitchFamily="34" charset="-122"/>
                <a:ea typeface="微软雅黑" panose="020B0503020204020204" pitchFamily="34" charset="-122"/>
                <a:sym typeface="+mn-ea"/>
              </a:rPr>
              <a:t>测量更多液体，验证液体种类对电势分布的影响</a:t>
            </a:r>
            <a:endParaRPr lang="zh-CN" altLang="en-US" sz="2000" dirty="0">
              <a:solidFill>
                <a:schemeClr val="dk1"/>
              </a:solidFill>
              <a:latin typeface="微软雅黑" panose="020B0503020204020204" pitchFamily="34" charset="-122"/>
              <a:ea typeface="微软雅黑" panose="020B0503020204020204" pitchFamily="34" charset="-122"/>
              <a:sym typeface="+mn-ea"/>
            </a:endParaRPr>
          </a:p>
          <a:p>
            <a:pPr marL="800100" lvl="1" indent="-342900" fontAlgn="auto">
              <a:lnSpc>
                <a:spcPct val="200000"/>
              </a:lnSpc>
              <a:buFont typeface="Wingdings" panose="05000000000000000000" charset="0"/>
              <a:buChar char="Ø"/>
            </a:pPr>
            <a:r>
              <a:rPr lang="zh-CN" altLang="en-US" sz="2000" dirty="0">
                <a:solidFill>
                  <a:schemeClr val="dk1"/>
                </a:solidFill>
                <a:latin typeface="微软雅黑" panose="020B0503020204020204" pitchFamily="34" charset="-122"/>
                <a:ea typeface="微软雅黑" panose="020B0503020204020204" pitchFamily="34" charset="-122"/>
              </a:rPr>
              <a:t>通过实验验证溶质对等势线基本不产生影响</a:t>
            </a:r>
            <a:endParaRPr lang="zh-CN" altLang="en-US" sz="2000" dirty="0">
              <a:solidFill>
                <a:schemeClr val="dk1"/>
              </a:solidFill>
              <a:latin typeface="微软雅黑" panose="020B0503020204020204" pitchFamily="34" charset="-122"/>
              <a:ea typeface="微软雅黑" panose="020B0503020204020204" pitchFamily="34" charset="-122"/>
            </a:endParaRPr>
          </a:p>
          <a:p>
            <a:pPr marL="342900" indent="-342900" fontAlgn="auto">
              <a:lnSpc>
                <a:spcPct val="200000"/>
              </a:lnSpc>
              <a:buFont typeface="Wingdings" panose="05000000000000000000" pitchFamily="2" charset="2"/>
              <a:buChar char="Ø"/>
            </a:pPr>
            <a:r>
              <a:rPr lang="zh-CN" altLang="en-US" sz="2000" dirty="0">
                <a:solidFill>
                  <a:schemeClr val="dk1"/>
                </a:solidFill>
                <a:latin typeface="微软雅黑" panose="020B0503020204020204" pitchFamily="34" charset="-122"/>
                <a:ea typeface="微软雅黑" panose="020B0503020204020204" pitchFamily="34" charset="-122"/>
              </a:rPr>
              <a:t>使用不同分种类电极，探究电极种类对电势分布的影响</a:t>
            </a:r>
            <a:endParaRPr lang="zh-CN" altLang="en-US" sz="2000" dirty="0">
              <a:solidFill>
                <a:schemeClr val="dk1"/>
              </a:solidFill>
              <a:latin typeface="微软雅黑" panose="020B0503020204020204" pitchFamily="34" charset="-122"/>
              <a:ea typeface="微软雅黑" panose="020B0503020204020204" pitchFamily="34" charset="-122"/>
            </a:endParaRPr>
          </a:p>
          <a:p>
            <a:pPr marL="342900" indent="-342900" fontAlgn="auto">
              <a:lnSpc>
                <a:spcPct val="200000"/>
              </a:lnSpc>
              <a:buFont typeface="Wingdings" panose="05000000000000000000" pitchFamily="2" charset="2"/>
              <a:buChar char="Ø"/>
            </a:pPr>
            <a:r>
              <a:rPr lang="zh-CN" altLang="en-US" sz="2000" dirty="0">
                <a:solidFill>
                  <a:schemeClr val="dk1"/>
                </a:solidFill>
                <a:latin typeface="微软雅黑" panose="020B0503020204020204" pitchFamily="34" charset="-122"/>
                <a:ea typeface="微软雅黑" panose="020B0503020204020204" pitchFamily="34" charset="-122"/>
              </a:rPr>
              <a:t>分析实际等势线与理论存在偏差的其他原因</a:t>
            </a:r>
            <a:endParaRPr lang="en-US" altLang="zh-CN" sz="2000" dirty="0">
              <a:solidFill>
                <a:schemeClr val="dk1"/>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en-US" altLang="zh-CN" sz="2000" dirty="0">
              <a:solidFill>
                <a:schemeClr val="dk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文本框 2"/>
          <p:cNvSpPr txBox="1"/>
          <p:nvPr/>
        </p:nvSpPr>
        <p:spPr>
          <a:xfrm>
            <a:off x="879475" y="327025"/>
            <a:ext cx="3014345" cy="460375"/>
          </a:xfrm>
          <a:prstGeom prst="rect">
            <a:avLst/>
          </a:prstGeom>
          <a:noFill/>
        </p:spPr>
        <p:txBody>
          <a:bodyPr wrap="square" rtlCol="0">
            <a:spAutoFit/>
          </a:bodyPr>
          <a:p>
            <a:r>
              <a:rPr lang="zh-CN" altLang="en-US" sz="2400">
                <a:solidFill>
                  <a:schemeClr val="accent1"/>
                </a:solidFill>
                <a:latin typeface="微软雅黑" panose="020B0503020204020204" pitchFamily="34" charset="-122"/>
                <a:ea typeface="微软雅黑" panose="020B0503020204020204" pitchFamily="34" charset="-122"/>
              </a:rPr>
              <a:t>参考文献</a:t>
            </a:r>
            <a:endParaRPr lang="zh-CN" altLang="en-US" sz="2400">
              <a:solidFill>
                <a:schemeClr val="accen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523875" y="1028700"/>
            <a:ext cx="10824210" cy="5409565"/>
          </a:xfrm>
          <a:prstGeom prst="rect">
            <a:avLst/>
          </a:prstGeom>
          <a:noFill/>
        </p:spPr>
        <p:txBody>
          <a:bodyPr wrap="square" rtlCol="0">
            <a:spAutoFit/>
          </a:bodyPr>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傅献彩，沈文霞，姚天扬，侯文华</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物理化学</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高等教育出版社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,2006.</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华彤文，王颖霞，卞江，陈景祖</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普通化学原理</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北京大学出版社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,2013.</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[3]https://en.wikipedia.org/wiki/Double_layer_(surface_science)</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[4]Anis Allagui, Hachemi Benaoum, Oleg Olendski,On the Gouy–Chapman–Stern model of the electrical double-layer structure with a generalized Boltzmann factor[J].Physica A: Statistical Mechanics and its Applications,Volume 582,2021,126252,ISSN 0378-4371.</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[5]Amadu, M., Miadonye, A. Applicability of the linearized Poisson–Boltzmann theory to contact angle problems and application to the carbon dioxide–brine–solid systems[J]. Sci Rep 12, 5710 (2022). </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[6]Smoluchowski M. "Przyczynek do teoryi endosm ozy elektrycznej i kilku zjawisk pokrewnych" [Contribution to the theory of electro-osmosis and related phenomena] . Archived from the original on August 10, 2017.</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胡友秋，程福臻</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电磁学与电动力学</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科学出版社，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2014.</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p>
            <a:pPr marL="0" indent="0" algn="l">
              <a:lnSpc>
                <a:spcPct val="100000"/>
              </a:lnSpc>
              <a:spcBef>
                <a:spcPts val="0"/>
              </a:spcBef>
              <a:spcAft>
                <a:spcPts val="0"/>
              </a:spcAft>
              <a:buSzPct val="100000"/>
              <a:buNone/>
            </a:pPr>
            <a:r>
              <a:rPr lang="en-US" altLang="zh-CN" sz="9600" dirty="0">
                <a:solidFill>
                  <a:schemeClr val="accent1"/>
                </a:solidFill>
              </a:rPr>
              <a:t>THANKS</a:t>
            </a:r>
            <a:endParaRPr lang="en-US" altLang="zh-CN" sz="9600" dirty="0">
              <a:solidFill>
                <a:schemeClr val="accent1"/>
              </a:solidFill>
            </a:endParaRPr>
          </a:p>
        </p:txBody>
      </p:sp>
    </p:spTree>
    <p:custDataLst>
      <p:tags r:id="rId2"/>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文本框 2"/>
          <p:cNvSpPr txBox="1"/>
          <p:nvPr/>
        </p:nvSpPr>
        <p:spPr>
          <a:xfrm>
            <a:off x="879475" y="327025"/>
            <a:ext cx="3014345" cy="460375"/>
          </a:xfrm>
          <a:prstGeom prst="rect">
            <a:avLst/>
          </a:prstGeom>
          <a:noFill/>
        </p:spPr>
        <p:txBody>
          <a:bodyPr wrap="square" rtlCol="0">
            <a:spAutoFit/>
          </a:bodyPr>
          <a:p>
            <a:r>
              <a:rPr lang="zh-CN" altLang="en-US" sz="2400">
                <a:solidFill>
                  <a:schemeClr val="accent1"/>
                </a:solidFill>
                <a:latin typeface="微软雅黑" panose="020B0503020204020204" pitchFamily="34" charset="-122"/>
                <a:ea typeface="微软雅黑" panose="020B0503020204020204" pitchFamily="34" charset="-122"/>
              </a:rPr>
              <a:t>附录</a:t>
            </a:r>
            <a:endParaRPr lang="zh-CN" altLang="en-US" sz="240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94640" y="1614170"/>
            <a:ext cx="11317605" cy="4111625"/>
          </a:xfrm>
          <a:prstGeom prst="rect">
            <a:avLst/>
          </a:prstGeom>
        </p:spPr>
      </p:pic>
      <p:sp>
        <p:nvSpPr>
          <p:cNvPr id="5" name="文本框 4"/>
          <p:cNvSpPr txBox="1"/>
          <p:nvPr>
            <p:custDataLst>
              <p:tags r:id="rId4"/>
            </p:custDataLst>
          </p:nvPr>
        </p:nvSpPr>
        <p:spPr>
          <a:xfrm>
            <a:off x="628015" y="994410"/>
            <a:ext cx="4858385" cy="368300"/>
          </a:xfrm>
          <a:prstGeom prst="rect">
            <a:avLst/>
          </a:prstGeom>
          <a:noFill/>
        </p:spPr>
        <p:txBody>
          <a:bodyPr wrap="square" rtlCol="0">
            <a:spAutoFit/>
          </a:bodyPr>
          <a:p>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mathematica</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求解拉普拉斯方程代码</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9"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4689" y="287665"/>
            <a:ext cx="5400675"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赛题回顾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1025650" y="861244"/>
            <a:ext cx="9906790" cy="1198880"/>
          </a:xfrm>
          <a:prstGeom prst="rect">
            <a:avLst/>
          </a:prstGeom>
          <a:noFill/>
        </p:spPr>
        <p:txBody>
          <a:bodyPr wrap="square" rtlCol="0">
            <a:spAutoFit/>
          </a:bodyPr>
          <a:lstStyle/>
          <a:p>
            <a:pPr defTabSz="914400">
              <a:lnSpc>
                <a:spcPct val="150000"/>
              </a:lnSpc>
            </a:pPr>
            <a:r>
              <a:rPr lang="en-US" altLang="zh-CN" sz="2400"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Equipotential Line</a:t>
            </a:r>
            <a:endParaRPr lang="en-US" altLang="zh-CN" sz="2400"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4400">
              <a:lnSpc>
                <a:spcPct val="150000"/>
              </a:lnSpc>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等势线</a:t>
            </a:r>
            <a:endPar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35965" y="1885950"/>
            <a:ext cx="10720070" cy="1753235"/>
          </a:xfrm>
          <a:prstGeom prst="rect">
            <a:avLst/>
          </a:prstGeom>
          <a:noFill/>
        </p:spPr>
        <p:txBody>
          <a:bodyPr wrap="square" rtlCol="0">
            <a:spAutoFit/>
          </a:bodyPr>
          <a:p>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Place two electrodes into water, supply a safe voltage and use a voltmeter to determine electric potential at various</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locations. Investigate how the measured equipotential lines deviate from your expectations for different conditions</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and liquids.</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将两个电极放入水中，加一个安全的电压，然后使用电压表测定不同位置的电势。研究测出的等势线与你在不同条件和液体情况下的期望值是如何产生偏离的。</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5638800" y="3321050"/>
                        <a:ext cx="914400" cy="215900"/>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1434465" y="3639185"/>
            <a:ext cx="9088755" cy="2990215"/>
          </a:xfrm>
          <a:prstGeom prst="rect">
            <a:avLst/>
          </a:prstGeom>
        </p:spPr>
      </p:pic>
      <p:sp>
        <p:nvSpPr>
          <p:cNvPr id="5" name="文本框 4"/>
          <p:cNvSpPr txBox="1"/>
          <p:nvPr>
            <p:custDataLst>
              <p:tags r:id="rId7"/>
            </p:custDataLst>
          </p:nvPr>
        </p:nvSpPr>
        <p:spPr>
          <a:xfrm>
            <a:off x="4522470" y="6489700"/>
            <a:ext cx="243141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：实验简介图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文本框 2"/>
          <p:cNvSpPr txBox="1"/>
          <p:nvPr/>
        </p:nvSpPr>
        <p:spPr>
          <a:xfrm>
            <a:off x="879475" y="327025"/>
            <a:ext cx="3014345" cy="460375"/>
          </a:xfrm>
          <a:prstGeom prst="rect">
            <a:avLst/>
          </a:prstGeom>
          <a:noFill/>
        </p:spPr>
        <p:txBody>
          <a:bodyPr wrap="square" rtlCol="0">
            <a:spAutoFit/>
          </a:bodyPr>
          <a:p>
            <a:r>
              <a:rPr lang="zh-CN" altLang="en-US" sz="2400">
                <a:solidFill>
                  <a:schemeClr val="accent1"/>
                </a:solidFill>
                <a:latin typeface="微软雅黑" panose="020B0503020204020204" pitchFamily="34" charset="-122"/>
                <a:ea typeface="微软雅黑" panose="020B0503020204020204" pitchFamily="34" charset="-122"/>
              </a:rPr>
              <a:t>附录</a:t>
            </a:r>
            <a:endParaRPr lang="zh-CN" altLang="en-US" sz="2400">
              <a:solidFill>
                <a:schemeClr val="accent1"/>
              </a:solidFill>
              <a:latin typeface="微软雅黑" panose="020B0503020204020204" pitchFamily="34" charset="-122"/>
              <a:ea typeface="微软雅黑" panose="020B0503020204020204" pitchFamily="34" charset="-122"/>
            </a:endParaRPr>
          </a:p>
        </p:txBody>
      </p:sp>
      <p:pic>
        <p:nvPicPr>
          <p:cNvPr id="4" name="图片 3" descr="电导率拟合图"/>
          <p:cNvPicPr>
            <a:picLocks noChangeAspect="1"/>
          </p:cNvPicPr>
          <p:nvPr/>
        </p:nvPicPr>
        <p:blipFill>
          <a:blip r:embed="rId3"/>
          <a:stretch>
            <a:fillRect/>
          </a:stretch>
        </p:blipFill>
        <p:spPr>
          <a:xfrm>
            <a:off x="213360" y="1061085"/>
            <a:ext cx="6656705" cy="4999355"/>
          </a:xfrm>
          <a:prstGeom prst="rect">
            <a:avLst/>
          </a:prstGeom>
        </p:spPr>
      </p:pic>
      <p:sp>
        <p:nvSpPr>
          <p:cNvPr id="5" name="文本框 4"/>
          <p:cNvSpPr txBox="1"/>
          <p:nvPr>
            <p:custDataLst>
              <p:tags r:id="rId4"/>
            </p:custDataLst>
          </p:nvPr>
        </p:nvSpPr>
        <p:spPr>
          <a:xfrm>
            <a:off x="1936750" y="6248400"/>
            <a:ext cx="433070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：实验用纯净水电导率测量拟合图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5"/>
            </p:custDataLst>
          </p:nvPr>
        </p:nvSpPr>
        <p:spPr>
          <a:xfrm>
            <a:off x="7130415" y="1825625"/>
            <a:ext cx="4857750" cy="1337945"/>
          </a:xfrm>
          <a:prstGeom prst="rect">
            <a:avLst/>
          </a:prstGeom>
          <a:noFill/>
        </p:spPr>
        <p:txBody>
          <a:bodyPr wrap="square" rtlCol="0">
            <a:spAutoFit/>
          </a:bodyPr>
          <a:p>
            <a:pPr>
              <a:lnSpc>
                <a:spcPct val="150000"/>
              </a:lnSpc>
            </a:pP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计算得到</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σ=(I*l)/(S*U)=</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0.001365±0.000006</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S/m</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接近纯水电导率真实值</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1*10</a:t>
            </a:r>
            <a:r>
              <a:rPr lang="en-US" altLang="zh-CN" baseline="300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S/m</a:t>
            </a:r>
            <a:endPar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5400675"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rPr>
              <a:t>赛题回顾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9" name="椭圆 8"/>
          <p:cNvSpPr/>
          <p:nvPr>
            <p:custDataLst>
              <p:tags r:id="rId3"/>
            </p:custDataLst>
          </p:nvPr>
        </p:nvSpPr>
        <p:spPr>
          <a:xfrm>
            <a:off x="795020" y="1116965"/>
            <a:ext cx="1141730" cy="1141730"/>
          </a:xfrm>
          <a:prstGeom prst="ellipse">
            <a:avLst/>
          </a:prstGeom>
          <a:solidFill>
            <a:schemeClr val="accent1"/>
          </a:solidFill>
          <a:ln w="57150">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2" name="Freeform 9"/>
          <p:cNvSpPr>
            <a:spLocks noEditPoints="1"/>
          </p:cNvSpPr>
          <p:nvPr>
            <p:custDataLst>
              <p:tags r:id="rId4"/>
            </p:custDataLst>
          </p:nvPr>
        </p:nvSpPr>
        <p:spPr bwMode="auto">
          <a:xfrm>
            <a:off x="1027430" y="1621155"/>
            <a:ext cx="409575" cy="409575"/>
          </a:xfrm>
          <a:custGeom>
            <a:avLst/>
            <a:gdLst>
              <a:gd name="T0" fmla="*/ 508 w 562"/>
              <a:gd name="T1" fmla="*/ 110 h 562"/>
              <a:gd name="T2" fmla="*/ 398 w 562"/>
              <a:gd name="T3" fmla="*/ 108 h 562"/>
              <a:gd name="T4" fmla="*/ 380 w 562"/>
              <a:gd name="T5" fmla="*/ 98 h 562"/>
              <a:gd name="T6" fmla="*/ 340 w 562"/>
              <a:gd name="T7" fmla="*/ 82 h 562"/>
              <a:gd name="T8" fmla="*/ 320 w 562"/>
              <a:gd name="T9" fmla="*/ 0 h 562"/>
              <a:gd name="T10" fmla="*/ 242 w 562"/>
              <a:gd name="T11" fmla="*/ 76 h 562"/>
              <a:gd name="T12" fmla="*/ 220 w 562"/>
              <a:gd name="T13" fmla="*/ 82 h 562"/>
              <a:gd name="T14" fmla="*/ 182 w 562"/>
              <a:gd name="T15" fmla="*/ 98 h 562"/>
              <a:gd name="T16" fmla="*/ 110 w 562"/>
              <a:gd name="T17" fmla="*/ 54 h 562"/>
              <a:gd name="T18" fmla="*/ 108 w 562"/>
              <a:gd name="T19" fmla="*/ 164 h 562"/>
              <a:gd name="T20" fmla="*/ 98 w 562"/>
              <a:gd name="T21" fmla="*/ 182 h 562"/>
              <a:gd name="T22" fmla="*/ 82 w 562"/>
              <a:gd name="T23" fmla="*/ 220 h 562"/>
              <a:gd name="T24" fmla="*/ 0 w 562"/>
              <a:gd name="T25" fmla="*/ 242 h 562"/>
              <a:gd name="T26" fmla="*/ 78 w 562"/>
              <a:gd name="T27" fmla="*/ 320 h 562"/>
              <a:gd name="T28" fmla="*/ 82 w 562"/>
              <a:gd name="T29" fmla="*/ 340 h 562"/>
              <a:gd name="T30" fmla="*/ 98 w 562"/>
              <a:gd name="T31" fmla="*/ 378 h 562"/>
              <a:gd name="T32" fmla="*/ 54 w 562"/>
              <a:gd name="T33" fmla="*/ 452 h 562"/>
              <a:gd name="T34" fmla="*/ 164 w 562"/>
              <a:gd name="T35" fmla="*/ 452 h 562"/>
              <a:gd name="T36" fmla="*/ 182 w 562"/>
              <a:gd name="T37" fmla="*/ 464 h 562"/>
              <a:gd name="T38" fmla="*/ 220 w 562"/>
              <a:gd name="T39" fmla="*/ 480 h 562"/>
              <a:gd name="T40" fmla="*/ 242 w 562"/>
              <a:gd name="T41" fmla="*/ 562 h 562"/>
              <a:gd name="T42" fmla="*/ 320 w 562"/>
              <a:gd name="T43" fmla="*/ 484 h 562"/>
              <a:gd name="T44" fmla="*/ 340 w 562"/>
              <a:gd name="T45" fmla="*/ 478 h 562"/>
              <a:gd name="T46" fmla="*/ 380 w 562"/>
              <a:gd name="T47" fmla="*/ 464 h 562"/>
              <a:gd name="T48" fmla="*/ 452 w 562"/>
              <a:gd name="T49" fmla="*/ 506 h 562"/>
              <a:gd name="T50" fmla="*/ 452 w 562"/>
              <a:gd name="T51" fmla="*/ 396 h 562"/>
              <a:gd name="T52" fmla="*/ 464 w 562"/>
              <a:gd name="T53" fmla="*/ 378 h 562"/>
              <a:gd name="T54" fmla="*/ 480 w 562"/>
              <a:gd name="T55" fmla="*/ 340 h 562"/>
              <a:gd name="T56" fmla="*/ 562 w 562"/>
              <a:gd name="T57" fmla="*/ 320 h 562"/>
              <a:gd name="T58" fmla="*/ 484 w 562"/>
              <a:gd name="T59" fmla="*/ 240 h 562"/>
              <a:gd name="T60" fmla="*/ 480 w 562"/>
              <a:gd name="T61" fmla="*/ 220 h 562"/>
              <a:gd name="T62" fmla="*/ 464 w 562"/>
              <a:gd name="T63" fmla="*/ 182 h 562"/>
              <a:gd name="T64" fmla="*/ 452 w 562"/>
              <a:gd name="T65" fmla="*/ 164 h 562"/>
              <a:gd name="T66" fmla="*/ 280 w 562"/>
              <a:gd name="T67" fmla="*/ 366 h 562"/>
              <a:gd name="T68" fmla="*/ 248 w 562"/>
              <a:gd name="T69" fmla="*/ 360 h 562"/>
              <a:gd name="T70" fmla="*/ 220 w 562"/>
              <a:gd name="T71" fmla="*/ 342 h 562"/>
              <a:gd name="T72" fmla="*/ 202 w 562"/>
              <a:gd name="T73" fmla="*/ 314 h 562"/>
              <a:gd name="T74" fmla="*/ 194 w 562"/>
              <a:gd name="T75" fmla="*/ 280 h 562"/>
              <a:gd name="T76" fmla="*/ 196 w 562"/>
              <a:gd name="T77" fmla="*/ 262 h 562"/>
              <a:gd name="T78" fmla="*/ 210 w 562"/>
              <a:gd name="T79" fmla="*/ 232 h 562"/>
              <a:gd name="T80" fmla="*/ 232 w 562"/>
              <a:gd name="T81" fmla="*/ 210 h 562"/>
              <a:gd name="T82" fmla="*/ 264 w 562"/>
              <a:gd name="T83" fmla="*/ 196 h 562"/>
              <a:gd name="T84" fmla="*/ 280 w 562"/>
              <a:gd name="T85" fmla="*/ 194 h 562"/>
              <a:gd name="T86" fmla="*/ 314 w 562"/>
              <a:gd name="T87" fmla="*/ 202 h 562"/>
              <a:gd name="T88" fmla="*/ 342 w 562"/>
              <a:gd name="T89" fmla="*/ 220 h 562"/>
              <a:gd name="T90" fmla="*/ 360 w 562"/>
              <a:gd name="T91" fmla="*/ 246 h 562"/>
              <a:gd name="T92" fmla="*/ 366 w 562"/>
              <a:gd name="T93" fmla="*/ 280 h 562"/>
              <a:gd name="T94" fmla="*/ 366 w 562"/>
              <a:gd name="T95" fmla="*/ 298 h 562"/>
              <a:gd name="T96" fmla="*/ 352 w 562"/>
              <a:gd name="T97" fmla="*/ 328 h 562"/>
              <a:gd name="T98" fmla="*/ 328 w 562"/>
              <a:gd name="T99" fmla="*/ 352 h 562"/>
              <a:gd name="T100" fmla="*/ 298 w 562"/>
              <a:gd name="T101" fmla="*/ 364 h 562"/>
              <a:gd name="T102" fmla="*/ 280 w 562"/>
              <a:gd name="T103" fmla="*/ 3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62">
                <a:moveTo>
                  <a:pt x="452" y="164"/>
                </a:moveTo>
                <a:lnTo>
                  <a:pt x="508" y="110"/>
                </a:lnTo>
                <a:lnTo>
                  <a:pt x="452" y="54"/>
                </a:lnTo>
                <a:lnTo>
                  <a:pt x="398" y="108"/>
                </a:lnTo>
                <a:lnTo>
                  <a:pt x="398" y="108"/>
                </a:lnTo>
                <a:lnTo>
                  <a:pt x="380" y="98"/>
                </a:lnTo>
                <a:lnTo>
                  <a:pt x="360" y="88"/>
                </a:lnTo>
                <a:lnTo>
                  <a:pt x="340" y="82"/>
                </a:lnTo>
                <a:lnTo>
                  <a:pt x="320" y="76"/>
                </a:lnTo>
                <a:lnTo>
                  <a:pt x="320" y="0"/>
                </a:lnTo>
                <a:lnTo>
                  <a:pt x="242" y="0"/>
                </a:lnTo>
                <a:lnTo>
                  <a:pt x="242" y="76"/>
                </a:lnTo>
                <a:lnTo>
                  <a:pt x="242" y="76"/>
                </a:lnTo>
                <a:lnTo>
                  <a:pt x="220" y="82"/>
                </a:lnTo>
                <a:lnTo>
                  <a:pt x="202" y="88"/>
                </a:lnTo>
                <a:lnTo>
                  <a:pt x="182" y="98"/>
                </a:lnTo>
                <a:lnTo>
                  <a:pt x="164" y="108"/>
                </a:lnTo>
                <a:lnTo>
                  <a:pt x="110" y="54"/>
                </a:lnTo>
                <a:lnTo>
                  <a:pt x="54" y="110"/>
                </a:lnTo>
                <a:lnTo>
                  <a:pt x="108" y="164"/>
                </a:lnTo>
                <a:lnTo>
                  <a:pt x="108" y="164"/>
                </a:lnTo>
                <a:lnTo>
                  <a:pt x="98" y="182"/>
                </a:lnTo>
                <a:lnTo>
                  <a:pt x="90" y="200"/>
                </a:lnTo>
                <a:lnTo>
                  <a:pt x="82" y="220"/>
                </a:lnTo>
                <a:lnTo>
                  <a:pt x="78" y="242"/>
                </a:lnTo>
                <a:lnTo>
                  <a:pt x="0" y="242"/>
                </a:lnTo>
                <a:lnTo>
                  <a:pt x="0" y="320"/>
                </a:lnTo>
                <a:lnTo>
                  <a:pt x="78" y="320"/>
                </a:lnTo>
                <a:lnTo>
                  <a:pt x="78" y="320"/>
                </a:lnTo>
                <a:lnTo>
                  <a:pt x="82" y="340"/>
                </a:lnTo>
                <a:lnTo>
                  <a:pt x="90" y="360"/>
                </a:lnTo>
                <a:lnTo>
                  <a:pt x="98" y="378"/>
                </a:lnTo>
                <a:lnTo>
                  <a:pt x="108" y="396"/>
                </a:lnTo>
                <a:lnTo>
                  <a:pt x="54" y="452"/>
                </a:lnTo>
                <a:lnTo>
                  <a:pt x="110" y="506"/>
                </a:lnTo>
                <a:lnTo>
                  <a:pt x="164" y="452"/>
                </a:lnTo>
                <a:lnTo>
                  <a:pt x="164" y="452"/>
                </a:lnTo>
                <a:lnTo>
                  <a:pt x="182" y="464"/>
                </a:lnTo>
                <a:lnTo>
                  <a:pt x="202" y="472"/>
                </a:lnTo>
                <a:lnTo>
                  <a:pt x="220" y="480"/>
                </a:lnTo>
                <a:lnTo>
                  <a:pt x="242" y="484"/>
                </a:lnTo>
                <a:lnTo>
                  <a:pt x="242" y="562"/>
                </a:lnTo>
                <a:lnTo>
                  <a:pt x="320" y="562"/>
                </a:lnTo>
                <a:lnTo>
                  <a:pt x="320" y="484"/>
                </a:lnTo>
                <a:lnTo>
                  <a:pt x="320" y="484"/>
                </a:lnTo>
                <a:lnTo>
                  <a:pt x="340" y="478"/>
                </a:lnTo>
                <a:lnTo>
                  <a:pt x="360" y="472"/>
                </a:lnTo>
                <a:lnTo>
                  <a:pt x="380" y="464"/>
                </a:lnTo>
                <a:lnTo>
                  <a:pt x="398" y="452"/>
                </a:lnTo>
                <a:lnTo>
                  <a:pt x="452" y="506"/>
                </a:lnTo>
                <a:lnTo>
                  <a:pt x="508" y="452"/>
                </a:lnTo>
                <a:lnTo>
                  <a:pt x="452" y="396"/>
                </a:lnTo>
                <a:lnTo>
                  <a:pt x="452" y="396"/>
                </a:lnTo>
                <a:lnTo>
                  <a:pt x="464" y="378"/>
                </a:lnTo>
                <a:lnTo>
                  <a:pt x="472" y="360"/>
                </a:lnTo>
                <a:lnTo>
                  <a:pt x="480" y="340"/>
                </a:lnTo>
                <a:lnTo>
                  <a:pt x="484" y="320"/>
                </a:lnTo>
                <a:lnTo>
                  <a:pt x="562" y="320"/>
                </a:lnTo>
                <a:lnTo>
                  <a:pt x="562" y="240"/>
                </a:lnTo>
                <a:lnTo>
                  <a:pt x="484" y="240"/>
                </a:lnTo>
                <a:lnTo>
                  <a:pt x="484" y="240"/>
                </a:lnTo>
                <a:lnTo>
                  <a:pt x="480" y="220"/>
                </a:lnTo>
                <a:lnTo>
                  <a:pt x="472" y="200"/>
                </a:lnTo>
                <a:lnTo>
                  <a:pt x="464" y="182"/>
                </a:lnTo>
                <a:lnTo>
                  <a:pt x="452" y="164"/>
                </a:lnTo>
                <a:lnTo>
                  <a:pt x="452" y="164"/>
                </a:lnTo>
                <a:close/>
                <a:moveTo>
                  <a:pt x="280" y="366"/>
                </a:moveTo>
                <a:lnTo>
                  <a:pt x="280" y="366"/>
                </a:lnTo>
                <a:lnTo>
                  <a:pt x="264" y="364"/>
                </a:lnTo>
                <a:lnTo>
                  <a:pt x="248" y="360"/>
                </a:lnTo>
                <a:lnTo>
                  <a:pt x="232" y="352"/>
                </a:lnTo>
                <a:lnTo>
                  <a:pt x="220" y="342"/>
                </a:lnTo>
                <a:lnTo>
                  <a:pt x="210" y="328"/>
                </a:lnTo>
                <a:lnTo>
                  <a:pt x="202" y="314"/>
                </a:lnTo>
                <a:lnTo>
                  <a:pt x="196" y="298"/>
                </a:lnTo>
                <a:lnTo>
                  <a:pt x="194" y="280"/>
                </a:lnTo>
                <a:lnTo>
                  <a:pt x="194" y="280"/>
                </a:lnTo>
                <a:lnTo>
                  <a:pt x="196" y="262"/>
                </a:lnTo>
                <a:lnTo>
                  <a:pt x="202" y="246"/>
                </a:lnTo>
                <a:lnTo>
                  <a:pt x="210" y="232"/>
                </a:lnTo>
                <a:lnTo>
                  <a:pt x="220" y="220"/>
                </a:lnTo>
                <a:lnTo>
                  <a:pt x="232" y="210"/>
                </a:lnTo>
                <a:lnTo>
                  <a:pt x="248" y="202"/>
                </a:lnTo>
                <a:lnTo>
                  <a:pt x="264" y="196"/>
                </a:lnTo>
                <a:lnTo>
                  <a:pt x="280" y="194"/>
                </a:lnTo>
                <a:lnTo>
                  <a:pt x="280" y="194"/>
                </a:lnTo>
                <a:lnTo>
                  <a:pt x="298" y="196"/>
                </a:lnTo>
                <a:lnTo>
                  <a:pt x="314" y="202"/>
                </a:lnTo>
                <a:lnTo>
                  <a:pt x="328" y="210"/>
                </a:lnTo>
                <a:lnTo>
                  <a:pt x="342" y="220"/>
                </a:lnTo>
                <a:lnTo>
                  <a:pt x="352" y="232"/>
                </a:lnTo>
                <a:lnTo>
                  <a:pt x="360" y="246"/>
                </a:lnTo>
                <a:lnTo>
                  <a:pt x="366" y="262"/>
                </a:lnTo>
                <a:lnTo>
                  <a:pt x="366" y="280"/>
                </a:lnTo>
                <a:lnTo>
                  <a:pt x="366" y="280"/>
                </a:lnTo>
                <a:lnTo>
                  <a:pt x="366" y="298"/>
                </a:lnTo>
                <a:lnTo>
                  <a:pt x="360" y="314"/>
                </a:lnTo>
                <a:lnTo>
                  <a:pt x="352" y="328"/>
                </a:lnTo>
                <a:lnTo>
                  <a:pt x="342" y="342"/>
                </a:lnTo>
                <a:lnTo>
                  <a:pt x="328" y="352"/>
                </a:lnTo>
                <a:lnTo>
                  <a:pt x="314" y="360"/>
                </a:lnTo>
                <a:lnTo>
                  <a:pt x="298" y="364"/>
                </a:lnTo>
                <a:lnTo>
                  <a:pt x="280" y="366"/>
                </a:lnTo>
                <a:lnTo>
                  <a:pt x="280" y="366"/>
                </a:ln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3" name="Freeform 10"/>
          <p:cNvSpPr>
            <a:spLocks noEditPoints="1"/>
          </p:cNvSpPr>
          <p:nvPr>
            <p:custDataLst>
              <p:tags r:id="rId5"/>
            </p:custDataLst>
          </p:nvPr>
        </p:nvSpPr>
        <p:spPr bwMode="auto">
          <a:xfrm>
            <a:off x="1176020" y="1345565"/>
            <a:ext cx="527685" cy="530860"/>
          </a:xfrm>
          <a:custGeom>
            <a:avLst/>
            <a:gdLst>
              <a:gd name="T0" fmla="*/ 704 w 724"/>
              <a:gd name="T1" fmla="*/ 616 h 728"/>
              <a:gd name="T2" fmla="*/ 706 w 724"/>
              <a:gd name="T3" fmla="*/ 616 h 728"/>
              <a:gd name="T4" fmla="*/ 322 w 724"/>
              <a:gd name="T5" fmla="*/ 232 h 728"/>
              <a:gd name="T6" fmla="*/ 322 w 724"/>
              <a:gd name="T7" fmla="*/ 50 h 728"/>
              <a:gd name="T8" fmla="*/ 136 w 724"/>
              <a:gd name="T9" fmla="*/ 0 h 728"/>
              <a:gd name="T10" fmla="*/ 116 w 724"/>
              <a:gd name="T11" fmla="*/ 20 h 728"/>
              <a:gd name="T12" fmla="*/ 214 w 724"/>
              <a:gd name="T13" fmla="*/ 118 h 728"/>
              <a:gd name="T14" fmla="*/ 118 w 724"/>
              <a:gd name="T15" fmla="*/ 214 h 728"/>
              <a:gd name="T16" fmla="*/ 20 w 724"/>
              <a:gd name="T17" fmla="*/ 116 h 728"/>
              <a:gd name="T18" fmla="*/ 0 w 724"/>
              <a:gd name="T19" fmla="*/ 136 h 728"/>
              <a:gd name="T20" fmla="*/ 50 w 724"/>
              <a:gd name="T21" fmla="*/ 322 h 728"/>
              <a:gd name="T22" fmla="*/ 226 w 724"/>
              <a:gd name="T23" fmla="*/ 322 h 728"/>
              <a:gd name="T24" fmla="*/ 226 w 724"/>
              <a:gd name="T25" fmla="*/ 322 h 728"/>
              <a:gd name="T26" fmla="*/ 610 w 724"/>
              <a:gd name="T27" fmla="*/ 710 h 728"/>
              <a:gd name="T28" fmla="*/ 612 w 724"/>
              <a:gd name="T29" fmla="*/ 710 h 728"/>
              <a:gd name="T30" fmla="*/ 612 w 724"/>
              <a:gd name="T31" fmla="*/ 710 h 728"/>
              <a:gd name="T32" fmla="*/ 622 w 724"/>
              <a:gd name="T33" fmla="*/ 718 h 728"/>
              <a:gd name="T34" fmla="*/ 634 w 724"/>
              <a:gd name="T35" fmla="*/ 724 h 728"/>
              <a:gd name="T36" fmla="*/ 646 w 724"/>
              <a:gd name="T37" fmla="*/ 728 h 728"/>
              <a:gd name="T38" fmla="*/ 658 w 724"/>
              <a:gd name="T39" fmla="*/ 728 h 728"/>
              <a:gd name="T40" fmla="*/ 670 w 724"/>
              <a:gd name="T41" fmla="*/ 728 h 728"/>
              <a:gd name="T42" fmla="*/ 682 w 724"/>
              <a:gd name="T43" fmla="*/ 724 h 728"/>
              <a:gd name="T44" fmla="*/ 694 w 724"/>
              <a:gd name="T45" fmla="*/ 718 h 728"/>
              <a:gd name="T46" fmla="*/ 704 w 724"/>
              <a:gd name="T47" fmla="*/ 710 h 728"/>
              <a:gd name="T48" fmla="*/ 704 w 724"/>
              <a:gd name="T49" fmla="*/ 710 h 728"/>
              <a:gd name="T50" fmla="*/ 712 w 724"/>
              <a:gd name="T51" fmla="*/ 700 h 728"/>
              <a:gd name="T52" fmla="*/ 718 w 724"/>
              <a:gd name="T53" fmla="*/ 688 h 728"/>
              <a:gd name="T54" fmla="*/ 722 w 724"/>
              <a:gd name="T55" fmla="*/ 676 h 728"/>
              <a:gd name="T56" fmla="*/ 724 w 724"/>
              <a:gd name="T57" fmla="*/ 664 h 728"/>
              <a:gd name="T58" fmla="*/ 722 w 724"/>
              <a:gd name="T59" fmla="*/ 652 h 728"/>
              <a:gd name="T60" fmla="*/ 718 w 724"/>
              <a:gd name="T61" fmla="*/ 638 h 728"/>
              <a:gd name="T62" fmla="*/ 712 w 724"/>
              <a:gd name="T63" fmla="*/ 628 h 728"/>
              <a:gd name="T64" fmla="*/ 704 w 724"/>
              <a:gd name="T65" fmla="*/ 616 h 728"/>
              <a:gd name="T66" fmla="*/ 704 w 724"/>
              <a:gd name="T67" fmla="*/ 616 h 728"/>
              <a:gd name="T68" fmla="*/ 680 w 724"/>
              <a:gd name="T69" fmla="*/ 686 h 728"/>
              <a:gd name="T70" fmla="*/ 680 w 724"/>
              <a:gd name="T71" fmla="*/ 686 h 728"/>
              <a:gd name="T72" fmla="*/ 670 w 724"/>
              <a:gd name="T73" fmla="*/ 692 h 728"/>
              <a:gd name="T74" fmla="*/ 658 w 724"/>
              <a:gd name="T75" fmla="*/ 694 h 728"/>
              <a:gd name="T76" fmla="*/ 648 w 724"/>
              <a:gd name="T77" fmla="*/ 692 h 728"/>
              <a:gd name="T78" fmla="*/ 642 w 724"/>
              <a:gd name="T79" fmla="*/ 690 h 728"/>
              <a:gd name="T80" fmla="*/ 638 w 724"/>
              <a:gd name="T81" fmla="*/ 686 h 728"/>
              <a:gd name="T82" fmla="*/ 638 w 724"/>
              <a:gd name="T83" fmla="*/ 686 h 728"/>
              <a:gd name="T84" fmla="*/ 632 w 724"/>
              <a:gd name="T85" fmla="*/ 676 h 728"/>
              <a:gd name="T86" fmla="*/ 630 w 724"/>
              <a:gd name="T87" fmla="*/ 664 h 728"/>
              <a:gd name="T88" fmla="*/ 632 w 724"/>
              <a:gd name="T89" fmla="*/ 654 h 728"/>
              <a:gd name="T90" fmla="*/ 638 w 724"/>
              <a:gd name="T91" fmla="*/ 644 h 728"/>
              <a:gd name="T92" fmla="*/ 638 w 724"/>
              <a:gd name="T93" fmla="*/ 644 h 728"/>
              <a:gd name="T94" fmla="*/ 648 w 724"/>
              <a:gd name="T95" fmla="*/ 638 h 728"/>
              <a:gd name="T96" fmla="*/ 658 w 724"/>
              <a:gd name="T97" fmla="*/ 636 h 728"/>
              <a:gd name="T98" fmla="*/ 670 w 724"/>
              <a:gd name="T99" fmla="*/ 638 h 728"/>
              <a:gd name="T100" fmla="*/ 680 w 724"/>
              <a:gd name="T101" fmla="*/ 644 h 728"/>
              <a:gd name="T102" fmla="*/ 680 w 724"/>
              <a:gd name="T103" fmla="*/ 644 h 728"/>
              <a:gd name="T104" fmla="*/ 686 w 724"/>
              <a:gd name="T105" fmla="*/ 654 h 728"/>
              <a:gd name="T106" fmla="*/ 688 w 724"/>
              <a:gd name="T107" fmla="*/ 664 h 728"/>
              <a:gd name="T108" fmla="*/ 686 w 724"/>
              <a:gd name="T109" fmla="*/ 676 h 728"/>
              <a:gd name="T110" fmla="*/ 684 w 724"/>
              <a:gd name="T111" fmla="*/ 680 h 728"/>
              <a:gd name="T112" fmla="*/ 680 w 724"/>
              <a:gd name="T113" fmla="*/ 686 h 728"/>
              <a:gd name="T114" fmla="*/ 680 w 724"/>
              <a:gd name="T115" fmla="*/ 68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728">
                <a:moveTo>
                  <a:pt x="704" y="616"/>
                </a:moveTo>
                <a:lnTo>
                  <a:pt x="706" y="616"/>
                </a:lnTo>
                <a:lnTo>
                  <a:pt x="322" y="232"/>
                </a:lnTo>
                <a:lnTo>
                  <a:pt x="322" y="50"/>
                </a:lnTo>
                <a:lnTo>
                  <a:pt x="136" y="0"/>
                </a:lnTo>
                <a:lnTo>
                  <a:pt x="116" y="20"/>
                </a:lnTo>
                <a:lnTo>
                  <a:pt x="214" y="118"/>
                </a:lnTo>
                <a:lnTo>
                  <a:pt x="118" y="214"/>
                </a:lnTo>
                <a:lnTo>
                  <a:pt x="20" y="116"/>
                </a:lnTo>
                <a:lnTo>
                  <a:pt x="0" y="136"/>
                </a:lnTo>
                <a:lnTo>
                  <a:pt x="50" y="322"/>
                </a:lnTo>
                <a:lnTo>
                  <a:pt x="226" y="322"/>
                </a:lnTo>
                <a:lnTo>
                  <a:pt x="226" y="322"/>
                </a:lnTo>
                <a:lnTo>
                  <a:pt x="610" y="710"/>
                </a:lnTo>
                <a:lnTo>
                  <a:pt x="612" y="710"/>
                </a:lnTo>
                <a:lnTo>
                  <a:pt x="612" y="710"/>
                </a:lnTo>
                <a:lnTo>
                  <a:pt x="622" y="718"/>
                </a:lnTo>
                <a:lnTo>
                  <a:pt x="634" y="724"/>
                </a:lnTo>
                <a:lnTo>
                  <a:pt x="646" y="728"/>
                </a:lnTo>
                <a:lnTo>
                  <a:pt x="658" y="728"/>
                </a:lnTo>
                <a:lnTo>
                  <a:pt x="670" y="728"/>
                </a:lnTo>
                <a:lnTo>
                  <a:pt x="682" y="724"/>
                </a:lnTo>
                <a:lnTo>
                  <a:pt x="694" y="718"/>
                </a:lnTo>
                <a:lnTo>
                  <a:pt x="704" y="710"/>
                </a:lnTo>
                <a:lnTo>
                  <a:pt x="704" y="710"/>
                </a:lnTo>
                <a:lnTo>
                  <a:pt x="712" y="700"/>
                </a:lnTo>
                <a:lnTo>
                  <a:pt x="718" y="688"/>
                </a:lnTo>
                <a:lnTo>
                  <a:pt x="722" y="676"/>
                </a:lnTo>
                <a:lnTo>
                  <a:pt x="724" y="664"/>
                </a:lnTo>
                <a:lnTo>
                  <a:pt x="722" y="652"/>
                </a:lnTo>
                <a:lnTo>
                  <a:pt x="718" y="638"/>
                </a:lnTo>
                <a:lnTo>
                  <a:pt x="712" y="628"/>
                </a:lnTo>
                <a:lnTo>
                  <a:pt x="704" y="616"/>
                </a:lnTo>
                <a:lnTo>
                  <a:pt x="704" y="616"/>
                </a:lnTo>
                <a:close/>
                <a:moveTo>
                  <a:pt x="680" y="686"/>
                </a:moveTo>
                <a:lnTo>
                  <a:pt x="680" y="686"/>
                </a:lnTo>
                <a:lnTo>
                  <a:pt x="670" y="692"/>
                </a:lnTo>
                <a:lnTo>
                  <a:pt x="658" y="694"/>
                </a:lnTo>
                <a:lnTo>
                  <a:pt x="648" y="692"/>
                </a:lnTo>
                <a:lnTo>
                  <a:pt x="642" y="690"/>
                </a:lnTo>
                <a:lnTo>
                  <a:pt x="638" y="686"/>
                </a:lnTo>
                <a:lnTo>
                  <a:pt x="638" y="686"/>
                </a:lnTo>
                <a:lnTo>
                  <a:pt x="632" y="676"/>
                </a:lnTo>
                <a:lnTo>
                  <a:pt x="630" y="664"/>
                </a:lnTo>
                <a:lnTo>
                  <a:pt x="632" y="654"/>
                </a:lnTo>
                <a:lnTo>
                  <a:pt x="638" y="644"/>
                </a:lnTo>
                <a:lnTo>
                  <a:pt x="638" y="644"/>
                </a:lnTo>
                <a:lnTo>
                  <a:pt x="648" y="638"/>
                </a:lnTo>
                <a:lnTo>
                  <a:pt x="658" y="636"/>
                </a:lnTo>
                <a:lnTo>
                  <a:pt x="670" y="638"/>
                </a:lnTo>
                <a:lnTo>
                  <a:pt x="680" y="644"/>
                </a:lnTo>
                <a:lnTo>
                  <a:pt x="680" y="644"/>
                </a:lnTo>
                <a:lnTo>
                  <a:pt x="686" y="654"/>
                </a:lnTo>
                <a:lnTo>
                  <a:pt x="688" y="664"/>
                </a:lnTo>
                <a:lnTo>
                  <a:pt x="686" y="676"/>
                </a:lnTo>
                <a:lnTo>
                  <a:pt x="684" y="680"/>
                </a:lnTo>
                <a:lnTo>
                  <a:pt x="680" y="686"/>
                </a:lnTo>
                <a:lnTo>
                  <a:pt x="680" y="686"/>
                </a:lnTo>
                <a:close/>
              </a:path>
            </a:pathLst>
          </a:custGeom>
          <a:solidFill>
            <a:schemeClr val="l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5" name="矩形 4"/>
          <p:cNvSpPr/>
          <p:nvPr/>
        </p:nvSpPr>
        <p:spPr>
          <a:xfrm>
            <a:off x="1027430" y="2526665"/>
            <a:ext cx="9692640" cy="3322955"/>
          </a:xfrm>
          <a:prstGeom prst="rect">
            <a:avLst/>
          </a:prstGeom>
        </p:spPr>
        <p:txBody>
          <a:bodyPr wrap="square">
            <a:spAutoFit/>
          </a:bodyPr>
          <a:lstStyle/>
          <a:p>
            <a:pPr defTabSz="9144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two electrodes into water</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（电极、水）</a:t>
            </a: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electric potential</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（电势）</a:t>
            </a:r>
            <a:endPar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4400">
              <a:lnSpc>
                <a:spcPct val="150000"/>
              </a:lnSpc>
            </a:pPr>
            <a:endParaRPr lang="zh-CN" altLang="en-US"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deviate</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（偏移）</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4400">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4400">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different conditions</a:t>
            </a:r>
            <a:r>
              <a:rPr 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and liquids</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（条件、液体）</a:t>
            </a:r>
            <a:endPar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矩形 13"/>
          <p:cNvSpPr/>
          <p:nvPr>
            <p:custDataLst>
              <p:tags r:id="rId6"/>
            </p:custDataLst>
          </p:nvPr>
        </p:nvSpPr>
        <p:spPr>
          <a:xfrm>
            <a:off x="2169727" y="1460952"/>
            <a:ext cx="1410925" cy="583565"/>
          </a:xfrm>
          <a:prstGeom prst="rect">
            <a:avLst/>
          </a:prstGeom>
          <a:solidFill>
            <a:schemeClr val="accent1"/>
          </a:solidFill>
        </p:spPr>
        <p:txBody>
          <a:bodyPr wrap="square">
            <a:spAutoFit/>
          </a:bodyPr>
          <a:lstStyle/>
          <a:p>
            <a:r>
              <a:rPr lang="zh-CN" altLang="en-US" sz="3200" b="1" dirty="0">
                <a:solidFill>
                  <a:schemeClr val="lt1"/>
                </a:solidFill>
                <a:latin typeface="微软雅黑" panose="020B0503020204020204" pitchFamily="34" charset="-122"/>
                <a:ea typeface="微软雅黑" panose="020B0503020204020204" pitchFamily="34" charset="-122"/>
              </a:rPr>
              <a:t>关键词</a:t>
            </a:r>
            <a:endParaRPr lang="zh-CN" altLang="en-US" sz="3200" b="1" dirty="0">
              <a:solidFill>
                <a:schemeClr val="lt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fontScale="40000"/>
          </a:bodyPr>
          <a:p>
            <a:pPr marL="0" algn="ctr">
              <a:buNone/>
            </a:pPr>
            <a:r>
              <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rPr>
              <a:t>PARTTWO</a:t>
            </a:r>
            <a:endParaRPr lang="en-US" altLang="zh-CN" sz="21500" b="1" dirty="0">
              <a:ln w="25400">
                <a:solidFill>
                  <a:schemeClr val="accent1"/>
                </a:solidFill>
              </a:ln>
              <a:noFill/>
              <a:uFillTx/>
              <a:latin typeface="Arial" panose="020B0604020202020204" pitchFamily="34" charset="0"/>
              <a:ea typeface="微软雅黑" panose="020B0503020204020204" pitchFamily="34" charset="-122"/>
              <a:cs typeface="+mj-lt"/>
              <a:sym typeface="Arial" panose="020B0604020202020204" pitchFamily="34" charset="0"/>
            </a:endParaRPr>
          </a:p>
        </p:txBody>
      </p:sp>
      <p:sp>
        <p:nvSpPr>
          <p:cNvPr id="6" name="标题 5"/>
          <p:cNvSpPr>
            <a:spLocks noGrp="1"/>
          </p:cNvSpPr>
          <p:nvPr>
            <p:ph type="title"/>
            <p:custDataLst>
              <p:tags r:id="rId2"/>
            </p:custDataLst>
          </p:nvPr>
        </p:nvSpPr>
        <p:spPr/>
        <p:txBody>
          <a:bodyPr>
            <a:normAutofit fontScale="90000"/>
          </a:bodyPr>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预</a:t>
            </a:r>
            <a:endParaRPr lang="zh-CN" altLang="en-US" sz="4900" dirty="0">
              <a:solidFill>
                <a:schemeClr val="accent1"/>
              </a:solidFill>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4900" dirty="0">
                <a:solidFill>
                  <a:schemeClr val="accent1"/>
                </a:solidFill>
              </a:rPr>
              <a:t>实验</a:t>
            </a:r>
            <a:endParaRPr lang="zh-CN" altLang="en-US" sz="4900"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4"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文本框 10"/>
          <p:cNvSpPr txBox="1"/>
          <p:nvPr/>
        </p:nvSpPr>
        <p:spPr>
          <a:xfrm>
            <a:off x="695324" y="287665"/>
            <a:ext cx="5400675" cy="521970"/>
          </a:xfrm>
          <a:prstGeom prst="rect">
            <a:avLst/>
          </a:prstGeom>
          <a:noFill/>
        </p:spPr>
        <p:txBody>
          <a:bodyPr wrap="square" rtlCol="0">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预实验</a:t>
            </a:r>
            <a:r>
              <a:rPr lang="en-US" altLang="zh-CN"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custDataLst>
              <p:tags r:id="rId3"/>
            </p:custDataLst>
          </p:nvPr>
        </p:nvSpPr>
        <p:spPr>
          <a:xfrm>
            <a:off x="2121230" y="349219"/>
            <a:ext cx="8521767" cy="460375"/>
          </a:xfrm>
          <a:prstGeom prst="rect">
            <a:avLst/>
          </a:prstGeom>
        </p:spPr>
        <p:txBody>
          <a:bodyPr wrap="square">
            <a:spAutoFit/>
          </a:bodyPr>
          <a:p>
            <a:r>
              <a:rPr lang="zh-CN" altLang="en-US" sz="2400" dirty="0">
                <a:solidFill>
                  <a:schemeClr val="dk1"/>
                </a:solidFill>
                <a:latin typeface="微软雅黑" panose="020B0503020204020204" pitchFamily="34" charset="-122"/>
                <a:ea typeface="微软雅黑" panose="020B0503020204020204" pitchFamily="34" charset="-122"/>
              </a:rPr>
              <a:t>平行板匀强电场的测量</a:t>
            </a:r>
            <a:endParaRPr lang="zh-CN" altLang="en-US" sz="2400" dirty="0">
              <a:solidFill>
                <a:schemeClr val="dk1"/>
              </a:solidFill>
              <a:latin typeface="微软雅黑" panose="020B0503020204020204" pitchFamily="34" charset="-122"/>
              <a:ea typeface="微软雅黑" panose="020B0503020204020204" pitchFamily="34" charset="-122"/>
            </a:endParaRPr>
          </a:p>
        </p:txBody>
      </p:sp>
      <p:sp>
        <p:nvSpPr>
          <p:cNvPr id="15" name="矩形 14"/>
          <p:cNvSpPr/>
          <p:nvPr>
            <p:custDataLst>
              <p:tags r:id="rId4"/>
            </p:custDataLst>
          </p:nvPr>
        </p:nvSpPr>
        <p:spPr>
          <a:xfrm>
            <a:off x="513715" y="1431290"/>
            <a:ext cx="1851660" cy="902335"/>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a:solidFill>
                  <a:schemeClr val="dk1"/>
                </a:solidFill>
                <a:latin typeface="微软雅黑" panose="020B0503020204020204" pitchFamily="34" charset="-122"/>
                <a:ea typeface="微软雅黑" panose="020B0503020204020204" pitchFamily="34" charset="-122"/>
              </a:rPr>
              <a:t>电源</a:t>
            </a: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6" name="矩形 15"/>
          <p:cNvSpPr/>
          <p:nvPr>
            <p:custDataLst>
              <p:tags r:id="rId5"/>
            </p:custDataLst>
          </p:nvPr>
        </p:nvSpPr>
        <p:spPr>
          <a:xfrm>
            <a:off x="3068955" y="1212850"/>
            <a:ext cx="1556385" cy="863600"/>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a:solidFill>
                  <a:schemeClr val="dk1"/>
                </a:solidFill>
                <a:latin typeface="微软雅黑" panose="020B0503020204020204" pitchFamily="34" charset="-122"/>
                <a:ea typeface="微软雅黑" panose="020B0503020204020204" pitchFamily="34" charset="-122"/>
              </a:rPr>
              <a:t>电压表</a:t>
            </a: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9" name="矩形 18"/>
          <p:cNvSpPr/>
          <p:nvPr>
            <p:custDataLst>
              <p:tags r:id="rId6"/>
            </p:custDataLst>
          </p:nvPr>
        </p:nvSpPr>
        <p:spPr>
          <a:xfrm>
            <a:off x="1595120" y="2997200"/>
            <a:ext cx="2146300" cy="1238885"/>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a:solidFill>
                  <a:schemeClr val="dk1"/>
                </a:solidFill>
                <a:latin typeface="微软雅黑" panose="020B0503020204020204" pitchFamily="34" charset="-122"/>
                <a:ea typeface="微软雅黑" panose="020B0503020204020204" pitchFamily="34" charset="-122"/>
              </a:rPr>
              <a:t>水槽</a:t>
            </a:r>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20" name="肘形连接符 19"/>
          <p:cNvCxnSpPr>
            <a:endCxn id="19" idx="1"/>
          </p:cNvCxnSpPr>
          <p:nvPr>
            <p:custDataLst>
              <p:tags r:id="rId7"/>
            </p:custDataLst>
          </p:nvPr>
        </p:nvCxnSpPr>
        <p:spPr>
          <a:xfrm rot="5400000">
            <a:off x="1109345" y="2656205"/>
            <a:ext cx="1445895" cy="474345"/>
          </a:xfrm>
          <a:prstGeom prst="bentConnector4">
            <a:avLst>
              <a:gd name="adj1" fmla="val 28641"/>
              <a:gd name="adj2" fmla="val 15622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19" idx="3"/>
          </p:cNvCxnSpPr>
          <p:nvPr>
            <p:custDataLst>
              <p:tags r:id="rId8"/>
            </p:custDataLst>
          </p:nvPr>
        </p:nvCxnSpPr>
        <p:spPr>
          <a:xfrm>
            <a:off x="2274570" y="2195830"/>
            <a:ext cx="1467485" cy="1421130"/>
          </a:xfrm>
          <a:prstGeom prst="bentConnector3">
            <a:avLst>
              <a:gd name="adj1" fmla="val 118169"/>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p:nvPr>
            <p:custDataLst>
              <p:tags r:id="rId9"/>
            </p:custDataLst>
          </p:nvPr>
        </p:nvCxnSpPr>
        <p:spPr>
          <a:xfrm flipV="1">
            <a:off x="2297430" y="1932940"/>
            <a:ext cx="874395" cy="249555"/>
          </a:xfrm>
          <a:prstGeom prst="bentConnector3">
            <a:avLst>
              <a:gd name="adj1" fmla="val 50081"/>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custDataLst>
              <p:tags r:id="rId10"/>
            </p:custDataLst>
          </p:nvPr>
        </p:nvCxnSpPr>
        <p:spPr>
          <a:xfrm rot="5400000">
            <a:off x="2627630" y="2374265"/>
            <a:ext cx="1313180" cy="431165"/>
          </a:xfrm>
          <a:prstGeom prst="bentConnector3">
            <a:avLst>
              <a:gd name="adj1" fmla="val 50030"/>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11"/>
            </p:custDataLst>
          </p:nvPr>
        </p:nvSpPr>
        <p:spPr>
          <a:xfrm>
            <a:off x="2990850" y="3239770"/>
            <a:ext cx="239395" cy="93345"/>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8" name="矩形 27"/>
          <p:cNvSpPr/>
          <p:nvPr>
            <p:custDataLst>
              <p:tags r:id="rId12"/>
            </p:custDataLst>
          </p:nvPr>
        </p:nvSpPr>
        <p:spPr>
          <a:xfrm>
            <a:off x="3068320" y="3291840"/>
            <a:ext cx="84455" cy="224790"/>
          </a:xfrm>
          <a:prstGeom prst="rect">
            <a:avLst/>
          </a:prstGeom>
          <a:solidFill>
            <a:schemeClr val="dk1"/>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文本框 30"/>
          <p:cNvSpPr txBox="1"/>
          <p:nvPr>
            <p:custDataLst>
              <p:tags r:id="rId13"/>
            </p:custDataLst>
          </p:nvPr>
        </p:nvSpPr>
        <p:spPr>
          <a:xfrm>
            <a:off x="1595120" y="4369435"/>
            <a:ext cx="236156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：实验原理图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等势线实验装置图1平板"/>
          <p:cNvPicPr>
            <a:picLocks noChangeAspect="1"/>
          </p:cNvPicPr>
          <p:nvPr/>
        </p:nvPicPr>
        <p:blipFill>
          <a:blip r:embed="rId14"/>
          <a:stretch>
            <a:fillRect/>
          </a:stretch>
        </p:blipFill>
        <p:spPr>
          <a:xfrm>
            <a:off x="4825365" y="949325"/>
            <a:ext cx="7054215" cy="5290820"/>
          </a:xfrm>
          <a:prstGeom prst="rect">
            <a:avLst/>
          </a:prstGeom>
        </p:spPr>
      </p:pic>
      <p:sp>
        <p:nvSpPr>
          <p:cNvPr id="3" name="文本框 2"/>
          <p:cNvSpPr txBox="1"/>
          <p:nvPr>
            <p:custDataLst>
              <p:tags r:id="rId15"/>
            </p:custDataLst>
          </p:nvPr>
        </p:nvSpPr>
        <p:spPr>
          <a:xfrm>
            <a:off x="9312910" y="2075815"/>
            <a:ext cx="965200"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电压表</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5" name="文本框 4"/>
          <p:cNvSpPr txBox="1"/>
          <p:nvPr>
            <p:custDataLst>
              <p:tags r:id="rId16"/>
            </p:custDataLst>
          </p:nvPr>
        </p:nvSpPr>
        <p:spPr>
          <a:xfrm>
            <a:off x="6061710" y="4116070"/>
            <a:ext cx="855980"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电源</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7" name="文本框 6"/>
          <p:cNvSpPr txBox="1"/>
          <p:nvPr>
            <p:custDataLst>
              <p:tags r:id="rId17"/>
            </p:custDataLst>
          </p:nvPr>
        </p:nvSpPr>
        <p:spPr>
          <a:xfrm>
            <a:off x="8738870" y="5718810"/>
            <a:ext cx="1092835"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水槽</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8" name="文本框 7"/>
          <p:cNvSpPr txBox="1"/>
          <p:nvPr>
            <p:custDataLst>
              <p:tags r:id="rId18"/>
            </p:custDataLst>
          </p:nvPr>
        </p:nvSpPr>
        <p:spPr>
          <a:xfrm>
            <a:off x="7500620" y="5181600"/>
            <a:ext cx="683260" cy="36830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铝箔</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9" name="文本框 8"/>
          <p:cNvSpPr txBox="1"/>
          <p:nvPr>
            <p:custDataLst>
              <p:tags r:id="rId19"/>
            </p:custDataLst>
          </p:nvPr>
        </p:nvSpPr>
        <p:spPr>
          <a:xfrm>
            <a:off x="9831705" y="5285105"/>
            <a:ext cx="640080" cy="368300"/>
          </a:xfrm>
          <a:prstGeom prst="rect">
            <a:avLst/>
          </a:prstGeom>
          <a:noFill/>
        </p:spPr>
        <p:txBody>
          <a:bodyPr wrap="none" rtlCol="0" anchor="t">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sym typeface="+mn-ea"/>
              </a:rPr>
              <a:t>铝箔</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sym typeface="+mn-ea"/>
            </a:endParaRPr>
          </a:p>
        </p:txBody>
      </p:sp>
      <p:sp>
        <p:nvSpPr>
          <p:cNvPr id="10" name="文本框 9"/>
          <p:cNvSpPr txBox="1"/>
          <p:nvPr>
            <p:custDataLst>
              <p:tags r:id="rId20"/>
            </p:custDataLst>
          </p:nvPr>
        </p:nvSpPr>
        <p:spPr>
          <a:xfrm>
            <a:off x="7500620" y="3977640"/>
            <a:ext cx="1238250" cy="645160"/>
          </a:xfrm>
          <a:prstGeom prst="rect">
            <a:avLst/>
          </a:prstGeom>
          <a:noFill/>
        </p:spPr>
        <p:txBody>
          <a:bodyPr wrap="square" rtlCol="0">
            <a:spAutoFit/>
          </a:bodyPr>
          <a:p>
            <a:r>
              <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rPr>
              <a:t>探针连接步进电机</a:t>
            </a:r>
            <a:endParaRPr lang="zh-CN" altLang="en-US">
              <a:solidFill>
                <a:schemeClr val="dk1">
                  <a:lumMod val="85000"/>
                  <a:lumOff val="15000"/>
                </a:schemeClr>
              </a:solidFill>
              <a:highlight>
                <a:srgbClr val="FFFF00"/>
              </a:highlight>
              <a:latin typeface="微软雅黑" panose="020B0503020204020204" pitchFamily="34" charset="-122"/>
              <a:ea typeface="微软雅黑" panose="020B0503020204020204" pitchFamily="34" charset="-122"/>
            </a:endParaRPr>
          </a:p>
        </p:txBody>
      </p:sp>
      <p:sp>
        <p:nvSpPr>
          <p:cNvPr id="12" name="文本框 11"/>
          <p:cNvSpPr txBox="1"/>
          <p:nvPr>
            <p:custDataLst>
              <p:tags r:id="rId21"/>
            </p:custDataLst>
          </p:nvPr>
        </p:nvSpPr>
        <p:spPr>
          <a:xfrm>
            <a:off x="7500620" y="6411595"/>
            <a:ext cx="224028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：实验装置图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9"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3" name="图片 2" descr="2[T8X7F8U2G0{IW39P(A04A"/>
          <p:cNvPicPr>
            <a:picLocks noChangeAspect="1"/>
          </p:cNvPicPr>
          <p:nvPr/>
        </p:nvPicPr>
        <p:blipFill>
          <a:blip r:embed="rId3"/>
          <a:srcRect l="5125" t="6076" r="6479" b="6152"/>
          <a:stretch>
            <a:fillRect/>
          </a:stretch>
        </p:blipFill>
        <p:spPr>
          <a:xfrm>
            <a:off x="4968240" y="984885"/>
            <a:ext cx="6757670" cy="5136515"/>
          </a:xfrm>
          <a:prstGeom prst="rect">
            <a:avLst/>
          </a:prstGeom>
        </p:spPr>
      </p:pic>
      <p:sp>
        <p:nvSpPr>
          <p:cNvPr id="11" name="文本框 10"/>
          <p:cNvSpPr txBox="1"/>
          <p:nvPr/>
        </p:nvSpPr>
        <p:spPr>
          <a:xfrm>
            <a:off x="695324" y="287665"/>
            <a:ext cx="5400675" cy="521970"/>
          </a:xfrm>
          <a:prstGeom prst="rect">
            <a:avLst/>
          </a:prstGeom>
          <a:noFill/>
        </p:spPr>
        <p:txBody>
          <a:bodyPr wrap="square" rtlCol="0">
            <a:spAutoFit/>
          </a:bodyPr>
          <a:p>
            <a:r>
              <a:rPr lang="zh-CN" altLang="en-US" sz="2800" b="1" dirty="0">
                <a:solidFill>
                  <a:schemeClr val="accent1"/>
                </a:solidFill>
                <a:latin typeface="微软雅黑" panose="020B0503020204020204" pitchFamily="34" charset="-122"/>
                <a:ea typeface="微软雅黑" panose="020B0503020204020204" pitchFamily="34" charset="-122"/>
              </a:rPr>
              <a:t>预实验</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4"/>
            </p:custDataLst>
          </p:nvPr>
        </p:nvSpPr>
        <p:spPr>
          <a:xfrm>
            <a:off x="2121230" y="349219"/>
            <a:ext cx="8521767" cy="460375"/>
          </a:xfrm>
          <a:prstGeom prst="rect">
            <a:avLst/>
          </a:prstGeom>
        </p:spPr>
        <p:txBody>
          <a:bodyPr wrap="square">
            <a:spAutoFit/>
          </a:bodyPr>
          <a:p>
            <a:r>
              <a:rPr lang="zh-CN" altLang="en-US" sz="2400" dirty="0">
                <a:solidFill>
                  <a:schemeClr val="dk1"/>
                </a:solidFill>
                <a:latin typeface="微软雅黑" panose="020B0503020204020204" pitchFamily="34" charset="-122"/>
                <a:ea typeface="微软雅黑" panose="020B0503020204020204" pitchFamily="34" charset="-122"/>
                <a:sym typeface="+mn-ea"/>
              </a:rPr>
              <a:t>平行板匀强电场的测量</a:t>
            </a:r>
            <a:endParaRPr lang="zh-CN" altLang="en-US" sz="2400" dirty="0">
              <a:solidFill>
                <a:schemeClr val="dk1"/>
              </a:solidFill>
              <a:latin typeface="微软雅黑" panose="020B0503020204020204" pitchFamily="34" charset="-122"/>
              <a:ea typeface="微软雅黑" panose="020B0503020204020204" pitchFamily="34" charset="-122"/>
              <a:sym typeface="+mn-ea"/>
            </a:endParaRPr>
          </a:p>
        </p:txBody>
      </p:sp>
      <p:sp>
        <p:nvSpPr>
          <p:cNvPr id="5" name="文本框 4"/>
          <p:cNvSpPr txBox="1"/>
          <p:nvPr>
            <p:custDataLst>
              <p:tags r:id="rId5"/>
            </p:custDataLst>
          </p:nvPr>
        </p:nvSpPr>
        <p:spPr>
          <a:xfrm>
            <a:off x="6922135" y="6185535"/>
            <a:ext cx="362458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：平行板电场测量电势分布图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custDataLst>
              <p:tags r:id="rId6"/>
            </p:custDataLst>
          </p:nvPr>
        </p:nvSpPr>
        <p:spPr>
          <a:xfrm>
            <a:off x="305435" y="1348105"/>
            <a:ext cx="4362450" cy="4161790"/>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solidFill>
                <a:schemeClr val="dk1"/>
              </a:solidFill>
              <a:latin typeface="微软雅黑" panose="020B0503020204020204" pitchFamily="34" charset="-122"/>
              <a:ea typeface="微软雅黑" panose="020B0503020204020204" pitchFamily="34" charset="-122"/>
            </a:endParaRPr>
          </a:p>
        </p:txBody>
      </p:sp>
      <p:cxnSp>
        <p:nvCxnSpPr>
          <p:cNvPr id="8" name="直接箭头连接符 7"/>
          <p:cNvCxnSpPr/>
          <p:nvPr>
            <p:custDataLst>
              <p:tags r:id="rId7"/>
            </p:custDataLst>
          </p:nvPr>
        </p:nvCxnSpPr>
        <p:spPr>
          <a:xfrm flipV="1">
            <a:off x="410210" y="139192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8"/>
            </p:custDataLst>
          </p:nvPr>
        </p:nvCxnSpPr>
        <p:spPr>
          <a:xfrm flipV="1">
            <a:off x="410210" y="304927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9"/>
            </p:custDataLst>
          </p:nvPr>
        </p:nvCxnSpPr>
        <p:spPr>
          <a:xfrm flipV="1">
            <a:off x="410210" y="250317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10"/>
            </p:custDataLst>
          </p:nvPr>
        </p:nvCxnSpPr>
        <p:spPr>
          <a:xfrm flipV="1">
            <a:off x="410210" y="194754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11"/>
            </p:custDataLst>
          </p:nvPr>
        </p:nvCxnSpPr>
        <p:spPr>
          <a:xfrm flipV="1">
            <a:off x="410210" y="368744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12"/>
            </p:custDataLst>
          </p:nvPr>
        </p:nvCxnSpPr>
        <p:spPr>
          <a:xfrm flipV="1">
            <a:off x="410210" y="432562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13"/>
            </p:custDataLst>
          </p:nvPr>
        </p:nvCxnSpPr>
        <p:spPr>
          <a:xfrm flipV="1">
            <a:off x="410210" y="4871720"/>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14"/>
            </p:custDataLst>
          </p:nvPr>
        </p:nvCxnSpPr>
        <p:spPr>
          <a:xfrm flipV="1">
            <a:off x="410210" y="5427345"/>
            <a:ext cx="4152900" cy="952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5"/>
            </p:custDataLst>
          </p:nvPr>
        </p:nvSpPr>
        <p:spPr>
          <a:xfrm>
            <a:off x="1079500" y="5701030"/>
            <a:ext cx="326072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：电压分布测量扫描方式</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16"/>
            </p:custDataLst>
          </p:nvPr>
        </p:nvSpPr>
        <p:spPr>
          <a:xfrm>
            <a:off x="1691640" y="6333490"/>
            <a:ext cx="2035810"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梳状波扫描，</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行</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4"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3"/>
            </p:custDataLst>
          </p:nvPr>
        </p:nvPicPr>
        <p:blipFill>
          <a:blip r:embed="rId4"/>
          <a:srcRect l="7425" t="9452" r="10984"/>
          <a:stretch>
            <a:fillRect/>
          </a:stretch>
        </p:blipFill>
        <p:spPr>
          <a:xfrm>
            <a:off x="360680" y="1000125"/>
            <a:ext cx="6820535" cy="5650865"/>
          </a:xfrm>
          <a:prstGeom prst="rect">
            <a:avLst/>
          </a:prstGeom>
        </p:spPr>
      </p:pic>
      <p:sp>
        <p:nvSpPr>
          <p:cNvPr id="11" name="文本框 10"/>
          <p:cNvSpPr txBox="1"/>
          <p:nvPr/>
        </p:nvSpPr>
        <p:spPr>
          <a:xfrm>
            <a:off x="695324" y="287665"/>
            <a:ext cx="5400675" cy="521970"/>
          </a:xfrm>
          <a:prstGeom prst="rect">
            <a:avLst/>
          </a:prstGeom>
          <a:noFill/>
        </p:spPr>
        <p:txBody>
          <a:bodyPr wrap="square" rtlCol="0">
            <a:spAutoFit/>
          </a:bodyPr>
          <a:p>
            <a:r>
              <a:rPr lang="zh-CN" altLang="en-US" sz="2800" b="1" dirty="0">
                <a:solidFill>
                  <a:schemeClr val="accent1"/>
                </a:solidFill>
                <a:latin typeface="微软雅黑" panose="020B0503020204020204" pitchFamily="34" charset="-122"/>
                <a:ea typeface="微软雅黑" panose="020B0503020204020204" pitchFamily="34" charset="-122"/>
              </a:rPr>
              <a:t>预实验</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2121230" y="349219"/>
            <a:ext cx="8521767" cy="460375"/>
          </a:xfrm>
          <a:prstGeom prst="rect">
            <a:avLst/>
          </a:prstGeom>
        </p:spPr>
        <p:txBody>
          <a:bodyPr wrap="square">
            <a:spAutoFit/>
          </a:bodyPr>
          <a:p>
            <a:r>
              <a:rPr lang="zh-CN" altLang="en-US" sz="2400" dirty="0">
                <a:solidFill>
                  <a:schemeClr val="dk1"/>
                </a:solidFill>
                <a:latin typeface="微软雅黑" panose="020B0503020204020204" pitchFamily="34" charset="-122"/>
                <a:ea typeface="微软雅黑" panose="020B0503020204020204" pitchFamily="34" charset="-122"/>
              </a:rPr>
              <a:t>电压随深度变化</a:t>
            </a:r>
            <a:endParaRPr lang="zh-CN" altLang="en-US" sz="2400" dirty="0">
              <a:solidFill>
                <a:schemeClr val="dk1"/>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6"/>
            </p:custDataLst>
          </p:nvPr>
        </p:nvSpPr>
        <p:spPr>
          <a:xfrm>
            <a:off x="2195195" y="6289040"/>
            <a:ext cx="3542665" cy="368300"/>
          </a:xfrm>
          <a:prstGeom prst="rect">
            <a:avLst/>
          </a:prstGeom>
          <a:noFill/>
        </p:spPr>
        <p:txBody>
          <a:bodyPr wrap="square" rtlCol="0">
            <a:spAutoFit/>
          </a:bodyPr>
          <a:p>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：电压随探针插入深度变化图</a:t>
            </a:r>
            <a:endParaRPr lang="zh-CN" altLang="en-US">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7"/>
            </p:custDataLst>
          </p:nvPr>
        </p:nvSpPr>
        <p:spPr>
          <a:xfrm>
            <a:off x="7245350" y="1569085"/>
            <a:ext cx="4250690" cy="1337945"/>
          </a:xfrm>
          <a:prstGeom prst="rect">
            <a:avLst/>
          </a:prstGeom>
          <a:noFill/>
        </p:spPr>
        <p:txBody>
          <a:bodyPr wrap="square" rtlCol="0">
            <a:spAutoFit/>
          </a:bodyPr>
          <a:p>
            <a:pPr>
              <a:lnSpc>
                <a:spcPct val="150000"/>
              </a:lnSpc>
            </a:pPr>
            <a:r>
              <a:rPr lang="zh-CN" altLang="en-US">
                <a:solidFill>
                  <a:schemeClr val="dk1"/>
                </a:solidFill>
                <a:latin typeface="微软雅黑" panose="020B0503020204020204" pitchFamily="34" charset="-122"/>
                <a:ea typeface="微软雅黑" panose="020B0503020204020204" pitchFamily="34" charset="-122"/>
              </a:rPr>
              <a:t>在水槽同一位置处将电压表探针逐渐插入水中，得到在探针比较完全浸没在水中后，电压表示数基本稳定。</a:t>
            </a:r>
            <a:endParaRPr lang="zh-CN" altLang="en-US">
              <a:solidFill>
                <a:schemeClr val="dk1"/>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2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1"/>
  <p:tag name="KSO_WM_UNIT_ID" val="custom20206915_1*b*1"/>
  <p:tag name="KSO_WM_TEMPLATE_CATEGORY" val="custom"/>
  <p:tag name="KSO_WM_TEMPLATE_INDEX" val="20206915"/>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131.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1"/>
  <p:tag name="KSO_WM_UNIT_ID" val="custom20206915_1*f*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PRESET_TEXT" val="演讲者："/>
  <p:tag name="KSO_WM_UNIT_SUBTYPE" val="b"/>
  <p:tag name="KSO_WM_UNIT_TEXT_FILL_FORE_SCHEMECOLOR_INDEX_BRIGHTNESS" val="0"/>
  <p:tag name="KSO_WM_UNIT_TEXT_FILL_FORE_SCHEMECOLOR_INDEX" val="5"/>
  <p:tag name="KSO_WM_UNIT_TEXT_FILL_TYPE" val="1"/>
</p:tagLst>
</file>

<file path=ppt/tags/tag132.xml><?xml version="1.0" encoding="utf-8"?>
<p:tagLst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13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6915_5*i*1"/>
  <p:tag name="KSO_WM_TEMPLATE_CATEGORY" val="custom"/>
  <p:tag name="KSO_WM_TEMPLATE_INDEX" val="20206915"/>
  <p:tag name="KSO_WM_UNIT_LAYERLEVEL" val="1"/>
  <p:tag name="KSO_WM_TAG_VERSION" val="1.0"/>
  <p:tag name="KSO_WM_BEAUTIFY_FLAG" val="#wm#"/>
  <p:tag name="KSO_WM_UNIT_FILL_FORE_SCHEMECOLOR_INDEX" val="15"/>
  <p:tag name="KSO_WM_UNIT_FILL_TYPE" val="1"/>
  <p:tag name="KSO_WM_UNIT_TEXT_FILL_FORE_SCHEMECOLOR_INDEX" val="2"/>
  <p:tag name="KSO_WM_UNIT_TEXT_FILL_TYPE" val="1"/>
  <p:tag name="KSO_WM_UNIT_USESOURCEFORMAT_APPLY" val="1"/>
</p:tagLst>
</file>

<file path=ppt/tags/tag13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6915_5*l_h_f*1_1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6915_5*l_h_i*1_1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6915_5*l_h_i*1_1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38.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6915_5*l_h_f*1_2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6915_5*l_h_i*1_2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6915_5*l_h_i*1_2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4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6915_5*l_h_f*1_4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6915_5*l_h_i*1_4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6915_5*l_h_i*1_4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4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6915_5*l_h_f*1_5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6915_5*l_h_i*1_5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6915_5*l_h_i*1_5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4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6915_5*l_h_f*1_3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6915_5*l_h_i*1_3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6915_5*l_h_i*1_3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5*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151.xml><?xml version="1.0" encoding="utf-8"?>
<p:tagLst xmlns:p="http://schemas.openxmlformats.org/presentationml/2006/main">
  <p:tag name="KSO_WM_BEAUTIFY_FLAG" val="#wm#"/>
  <p:tag name="KSO_WM_TEMPLATE_CATEGORY" val="custom"/>
  <p:tag name="KSO_WM_TEMPLATE_INDEX" val="20206915"/>
  <p:tag name="KSO_WM_SLIDE_ID" val="custom20206915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SLIDE_LAYOUT" val="a_l"/>
  <p:tag name="KSO_WM_SLIDE_LAYOUT_CNT" val="1_1"/>
</p:tagLst>
</file>

<file path=ppt/tags/tag15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15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154.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SLIDE_BK_DARK_LIGHT" val=""/>
  <p:tag name="KSO_WM_SLIDE_BACKGROUND_TYPE" val="gener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63.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66.xml><?xml version="1.0" encoding="utf-8"?>
<p:tagLst xmlns:p="http://schemas.openxmlformats.org/presentationml/2006/main">
  <p:tag name="KSO_WM_SLIDE_BK_DARK_LIGHT" val=""/>
  <p:tag name="KSO_WM_SLIDE_BACKGROUND_TYPE" val="general"/>
</p:tagLst>
</file>

<file path=ppt/tags/tag16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16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169.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174.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175.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17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7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7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7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181.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SLIDE_BK_DARK_LIGHT" val=""/>
  <p:tag name="KSO_WM_SLIDE_BACKGROUND_TYPE" val="general"/>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19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0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0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0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SLIDE_BK_DARK_LIGHT" val=""/>
  <p:tag name="KSO_WM_SLIDE_BACKGROUND_TYPE" val="general"/>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9.xml><?xml version="1.0" encoding="utf-8"?>
<p:tagLst xmlns:p="http://schemas.openxmlformats.org/presentationml/2006/main">
  <p:tag name="KSO_WM_UNIT_PLACING_PICTURE_USER_VIEWPORT" val="{&quot;height&quot;:8980,&quot;width&quot;:1173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SLIDE_BK_DARK_LIGHT" val=""/>
  <p:tag name="KSO_WM_SLIDE_BACKGROUND_TYPE" val="general"/>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7.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p="http://schemas.openxmlformats.org/presentationml/2006/main">
  <p:tag name="KSO_WM_UNIT_FILL_FORE_SCHEMECOLOR_INDEX_BRIGHTNESS" val="0"/>
  <p:tag name="KSO_WM_UNIT_FILL_FORE_SCHEMECOLOR_INDEX" val="1"/>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2"/>
  <p:tag name="KSO_WM_UNIT_TEXT_FILL_TYPE" val="1"/>
</p:tagLst>
</file>

<file path=ppt/tags/tag2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SLIDE_BK_DARK_LIGHT" val=""/>
  <p:tag name="KSO_WM_SLIDE_BACKGROUND_TYPE" val="gener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SLIDE_BK_DARK_LIGHT" val=""/>
  <p:tag name="KSO_WM_SLIDE_BACKGROUND_TYPE" val="general"/>
</p:tagLst>
</file>

<file path=ppt/tags/tag23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3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35.xml><?xml version="1.0" encoding="utf-8"?>
<p:tagLst xmlns:p="http://schemas.openxmlformats.org/presentationml/2006/main">
  <p:tag name="KSO_WM_UNIT_ISCONTENTSTITLE" val="0"/>
  <p:tag name="KSO_WM_UNIT_ISNUMDGM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6915_7*b*1"/>
  <p:tag name="KSO_WM_TEMPLATE_CATEGORY" val="custom"/>
  <p:tag name="KSO_WM_TEMPLATE_INDEX" val="20206915"/>
  <p:tag name="KSO_WM_UNIT_LAYERLEVEL" val="1"/>
  <p:tag name="KSO_WM_TAG_VERSION" val="1.0"/>
  <p:tag name="KSO_WM_BEAUTIFY_FLAG" val="#wm#"/>
  <p:tag name="KSO_WM_UNIT_PRESET_TEXT" val="点击此处添加正文，文字是您思炼，为了演示发布的良好效果，请言简意赅的阐述您的观点。点击此处添加正文，请言简意赅的阐述您的观点。"/>
  <p:tag name="KSO_WM_UNIT_TEXT_FILL_FORE_SCHEMECOLOR_INDEX_BRIGHTNESS" val="0.25"/>
  <p:tag name="KSO_WM_UNIT_TEXT_FILL_FORE_SCHEMECOLOR_INDEX" val="13"/>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SLIDE_BK_DARK_LIGHT" val=""/>
  <p:tag name="KSO_WM_SLIDE_BACKGROUND_TYPE" val="general"/>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5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SLIDE_BK_DARK_LIGHT" val=""/>
  <p:tag name="KSO_WM_SLIDE_BACKGROUND_TYPE" val="general"/>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4.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265.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1"/>
  <p:tag name="KSO_WM_UNIT_TEXT_FILL_TYPE" val="1"/>
</p:tagLst>
</file>

<file path=ppt/tags/tag2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6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SLIDE_BK_DARK_LIGHT" val=""/>
  <p:tag name="KSO_WM_SLIDE_BACKGROUND_TYPE" val="general"/>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UNIT_PLACING_PICTURE_USER_VIEWPORT" val="{&quot;height&quot;:7128,&quot;width&quot;:9996}"/>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8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8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8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SLIDE_BK_DARK_LIGHT" val=""/>
  <p:tag name="KSO_WM_SLIDE_BACKGROUND_TYPE" val="general"/>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p="http://schemas.openxmlformats.org/presentationml/2006/main">
  <p:tag name="KSO_WM_SLIDE_BK_DARK_LIGHT" val=""/>
  <p:tag name="KSO_WM_SLIDE_BACKGROUND_TYPE" val="general"/>
</p:tagLst>
</file>

<file path=ppt/tags/tag29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9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99.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7.xml><?xml version="1.0" encoding="utf-8"?>
<p:tagLst xmlns:p="http://schemas.openxmlformats.org/presentationml/2006/main">
  <p:tag name="KSO_WM_SLIDE_BK_DARK_LIGHT" val=""/>
  <p:tag name="KSO_WM_SLIDE_BACKGROUND_TYPE" val="general"/>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31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1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3.xml><?xml version="1.0" encoding="utf-8"?>
<p:tagLst xmlns:p="http://schemas.openxmlformats.org/presentationml/2006/main">
  <p:tag name="KSO_WM_SLIDE_BK_DARK_LIGHT" val=""/>
  <p:tag name="KSO_WM_SLIDE_BACKGROUND_TYPE" val="general"/>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7.xml><?xml version="1.0" encoding="utf-8"?>
<p:tagLst xmlns:p="http://schemas.openxmlformats.org/presentationml/2006/main">
  <p:tag name="KSO_WM_SLIDE_BK_DARK_LIGHT" val=""/>
  <p:tag name="KSO_WM_SLIDE_BACKGROUND_TYPE" val="general"/>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41.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34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4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p="http://schemas.openxmlformats.org/presentationml/2006/main">
  <p:tag name="KSO_WM_SLIDE_BK_DARK_LIGHT" val=""/>
  <p:tag name="KSO_WM_SLIDE_BACKGROUND_TYPE" val="general"/>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65.xml><?xml version="1.0" encoding="utf-8"?>
<p:tagLst xmlns:p="http://schemas.openxmlformats.org/presentationml/2006/main">
  <p:tag name="KSO_WM_UNIT_PLACING_PICTURE_USER_VIEWPORT" val="{&quot;height&quot;:7526,&quot;width&quot;:12508}"/>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SLIDE_BK_DARK_LIGHT" val=""/>
  <p:tag name="KSO_WM_SLIDE_BACKGROUND_TYPE" val="general"/>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SLIDE_BK_DARK_LIGHT" val=""/>
  <p:tag name="KSO_WM_SLIDE_BACKGROUND_TYPE" val="gener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Lst>
</file>

<file path=ppt/tags/tag38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8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8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8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8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SLIDE_BK_DARK_LIGHT" val=""/>
  <p:tag name="KSO_WM_SLIDE_BACKGROUND_TYPE" val="general"/>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SLIDE_BK_DARK_LIGHT" val=""/>
  <p:tag name="KSO_WM_SLIDE_BACKGROUND_TYPE" val="general"/>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1.xml><?xml version="1.0" encoding="utf-8"?>
<p:tagLst xmlns:p="http://schemas.openxmlformats.org/presentationml/2006/main">
  <p:tag name="KSO_WM_SLIDE_BK_DARK_LIGHT" val=""/>
  <p:tag name="KSO_WM_SLIDE_BACKGROUND_TYPE" val="general"/>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8.xml><?xml version="1.0" encoding="utf-8"?>
<p:tagLst xmlns:p="http://schemas.openxmlformats.org/presentationml/2006/main">
  <p:tag name="KSO_WM_SLIDE_BK_DARK_LIGHT" val=""/>
  <p:tag name="KSO_WM_SLIDE_BACKGROUND_TYPE" val="general"/>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4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UNIT_TABLE_BEAUTIFY" val="smartTable{c96bb515-c972-4ba4-9458-dd9349ae7ede}"/>
  <p:tag name="TABLE_ENDDRAG_ORIGIN_RECT" val="742*192"/>
  <p:tag name="TABLE_ENDDRAG_RECT" val="115*208*742*192"/>
</p:tagLst>
</file>

<file path=ppt/tags/tag4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SLIDE_BK_DARK_LIGHT" val=""/>
  <p:tag name="KSO_WM_SLIDE_BACKGROUND_TYPE" val="general"/>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4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SLIDE_BK_DARK_LIGHT" val=""/>
  <p:tag name="KSO_WM_SLIDE_BACKGROUND_TYPE" val="general"/>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4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UNIT_PLACING_PICTURE_USER_VIEWPORT" val="{&quot;height&quot;:6558,&quot;width&quot;:7023}"/>
</p:tagLst>
</file>

<file path=ppt/tags/tag4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SLIDE_BK_DARK_LIGHT" val=""/>
  <p:tag name="KSO_WM_SLIDE_BACKGROUND_TYPE" val="general"/>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4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UNIT_TEXT_FILL_FORE_SCHEMECOLOR_INDEX_BRIGHTNESS" val="0.4"/>
  <p:tag name="KSO_WM_UNIT_TEXT_FILL_FORE_SCHEMECOLOR_INDEX" val="5"/>
  <p:tag name="KSO_WM_UNIT_TEXT_FILL_TYPE" val="1"/>
</p:tagLst>
</file>

<file path=ppt/tags/tag446.xml><?xml version="1.0" encoding="utf-8"?>
<p:tagLst xmlns:p="http://schemas.openxmlformats.org/presentationml/2006/main">
  <p:tag name="KSO_WM_SLIDE_BK_DARK_LIGHT" val=""/>
  <p:tag name="KSO_WM_SLIDE_BACKGROUND_TYPE" val="general"/>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TABLE_BEAUTIFY" val="smartTable{c96bb515-c972-4ba4-9458-dd9349ae7ede}"/>
  <p:tag name="TABLE_ENDDRAG_ORIGIN_RECT" val="742*192"/>
  <p:tag name="TABLE_ENDDRAG_RECT" val="115*208*742*192"/>
</p:tagLst>
</file>

<file path=ppt/tags/tag4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SLIDE_BK_DARK_LIGHT" val=""/>
  <p:tag name="KSO_WM_SLIDE_BACKGROUND_TYPE" val="general"/>
</p:tagLst>
</file>

<file path=ppt/tags/tag45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455.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456.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SLIDE_BK_DARK_LIGHT" val=""/>
  <p:tag name="KSO_WM_SLIDE_BACKGROUND_TYPE" val="general"/>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SLIDE_BK_DARK_LIGHT" val=""/>
  <p:tag name="KSO_WM_SLIDE_BACKGROUND_TYPE" val="general"/>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SLIDE_BK_DARK_LIGHT" val=""/>
  <p:tag name="KSO_WM_SLIDE_BACKGROUND_TYPE" val="general"/>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4.xml><?xml version="1.0" encoding="utf-8"?>
<p:tagLst xmlns:p="http://schemas.openxmlformats.org/presentationml/2006/main">
  <p:tag name="KSO_WM_SLIDE_BK_DARK_LIGHT" val=""/>
  <p:tag name="KSO_WM_SLIDE_BACKGROUND_TYPE" val="general"/>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SLIDE_BK_DARK_LIGHT" val=""/>
  <p:tag name="KSO_WM_SLIDE_BACKGROUND_TYPE" val="gener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COMMONDATA" val="eyJoZGlkIjoiY2JjMTNjMDZmZDRlYzc0YTEwY2E5ZmQ0ZjRjNTkwN2MifQ=="/>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aaa1102-8cde-47b8-85c5-9fb6a3a646fc}"/>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1057857-7b4b-4b35-8eaf-b6ba4420e1ff}"/>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第一PPT，www.1ppt.com">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9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3895</Words>
  <Application>WPS 演示</Application>
  <PresentationFormat>宽屏</PresentationFormat>
  <Paragraphs>556</Paragraphs>
  <Slides>40</Slides>
  <Notes>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62" baseType="lpstr">
      <vt:lpstr>Arial</vt:lpstr>
      <vt:lpstr>宋体</vt:lpstr>
      <vt:lpstr>Wingdings</vt:lpstr>
      <vt:lpstr>Calibri</vt:lpstr>
      <vt:lpstr>等线</vt:lpstr>
      <vt:lpstr>Times New Roman</vt:lpstr>
      <vt:lpstr>微软雅黑</vt:lpstr>
      <vt:lpstr>华文中宋</vt:lpstr>
      <vt:lpstr>Verdana</vt:lpstr>
      <vt:lpstr>Arial Unicode MS</vt:lpstr>
      <vt:lpstr>华文楷体</vt:lpstr>
      <vt:lpstr>Consolas</vt:lpstr>
      <vt:lpstr>黑体</vt:lpstr>
      <vt:lpstr>Adobe 黑体 Std R</vt:lpstr>
      <vt:lpstr>Cambria Math</vt:lpstr>
      <vt:lpstr>Wingdings</vt:lpstr>
      <vt:lpstr>MS Mincho</vt:lpstr>
      <vt:lpstr>SWAstro</vt:lpstr>
      <vt:lpstr>第一PPT，www.1ppt.com</vt:lpstr>
      <vt:lpstr>19_Office 主题​​</vt:lpstr>
      <vt:lpstr>Equation.KSEE3</vt:lpstr>
      <vt:lpstr>Equation.KSEE3</vt:lpstr>
      <vt:lpstr>CUPT2022</vt:lpstr>
      <vt:lpstr>PowerPoint 演示文稿</vt:lpstr>
      <vt:lpstr>赛题回顾</vt:lpstr>
      <vt:lpstr>PowerPoint 演示文稿</vt:lpstr>
      <vt:lpstr>PowerPoint 演示文稿</vt:lpstr>
      <vt:lpstr>实验</vt:lpstr>
      <vt:lpstr>PowerPoint 演示文稿</vt:lpstr>
      <vt:lpstr>PowerPoint 演示文稿</vt:lpstr>
      <vt:lpstr>PowerPoint 演示文稿</vt:lpstr>
      <vt:lpstr>PowerPoint 演示文稿</vt:lpstr>
      <vt:lpstr>PowerPoint 演示文稿</vt:lpstr>
      <vt:lpstr>分析</vt:lpstr>
      <vt:lpstr>PowerPoint 演示文稿</vt:lpstr>
      <vt:lpstr>PowerPoint 演示文稿</vt:lpstr>
      <vt:lpstr>PowerPoint 演示文稿</vt:lpstr>
      <vt:lpstr>PowerPoint 演示文稿</vt:lpstr>
      <vt:lpstr>PowerPoint 演示文稿</vt:lpstr>
      <vt:lpstr>数据分析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展望</vt:lpstr>
      <vt:lpstr>PowerPoint 演示文稿</vt:lpstr>
      <vt:lpstr>PowerPoint 演示文稿</vt:lpstr>
      <vt:lpstr>PowerPoint 演示文稿</vt:lpstr>
      <vt:lpstr>THANKS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蓝色开题报告</dc:title>
  <dc:creator>第一PPT</dc:creator>
  <cp:keywords>www.1ppt.com</cp:keywords>
  <cp:lastModifiedBy>方头猫</cp:lastModifiedBy>
  <cp:revision>464</cp:revision>
  <dcterms:created xsi:type="dcterms:W3CDTF">2015-10-24T01:57:00Z</dcterms:created>
  <dcterms:modified xsi:type="dcterms:W3CDTF">2022-04-30T07:01:25Z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A2AA23248FF2456493B7416F0072A612</vt:lpwstr>
  </property>
  <property fmtid="{D5CDD505-2E9C-101B-9397-08002B2CF9AE}" pid="3" name="KSOProductBuildVer">
    <vt:lpwstr>2052-11.1.0.11636</vt:lpwstr>
  </property>
  <property fmtid="{D5CDD505-2E9C-101B-9397-08002B2CF9AE}" pid="4" name="commondata">
    <vt:lpwstr>eyJoZGlkIjoiY2JjMTNjMDZmZDRlYzc0YTEwY2E5ZmQ0ZjRjNTkwN2MifQ==</vt:lpwstr>
  </property>
</Properties>
</file>